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Тезис: портал формирует применимый навык, а не только передаёт сведения.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Покажите четыре компонента как одну систему; подчеркните человеческое экспертное решение.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Команда одновременно проектирует продукт и модель университетской лаборатории.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- https://ncb.rgup.ru/sveden/common/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Разрыв между знанием и действием — предмет тренировки.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90 дней — контрольная точка модели проекта, а не универсальное обещание формирования привычки.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Восемь траекторий соответствуют текущей структуре портала.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B0 и B1 — входная и итоговая диагностика поведения; 90 — отложенная проверка сохранения навыка.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Решение фиксируется до подсказки; обратная связь раскрывает последствия.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- https://www.cbr.ru/Reception/TopicalMessage/Page/11403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Разбор ошибки направляет пользователя к слабой зоне и следующему сценарию.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Пять действий — вспомогательный алгоритм внутри курса и тренажёра.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- https://www.cbr.ru/faq/information_security/blokirovka-kart/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Результат измеряется решением, ошибками, письменной аргументацией и переносом через 90 дней.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- https://pravo.gov.ru/proxy/ips/?docbody=&amp;nd=102162745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Профиль является учебным досье, а не финансовым рейтингом или кредитной историей.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- https://pravo.gov.ru/proxy/ips/?docbody=&amp;nd=102108261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Лаборатория проектируется как рабочая группа 5–7 студентов под научным и экспертным руководством.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- https://ncb.rgup.ru/sveden/common/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Каждое изменение угрозы, нормы или практики запускает проверку и датированное обновление.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- https://www.cbr.ru/information_security/acts/</a:t>
            </a:r>
          </a:p>
          <a:p>
            <a:r>
              <a:t>- https://www.fatf-gafi.org/en/publications/Fatfrecommendations/update-Recommendation-16-payment-transparency-june-2025.html</a:t>
            </a:r>
          </a:p>
          <a:p>
            <a:r>
              <a:t>- https://www.eurasiangroup.org/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Международный стандарт — целевая модель масштабирования, а не уже присвоенный статус.</a:t>
            </a:r>
          </a:p>
          <a:p/>
          <a:p>
            <a:r>
              <a:t>[Sources]</a:t>
            </a:r>
          </a:p>
          <a:p>
            <a:r>
              <a:t>- https://finavangardgos.ru</a:t>
            </a:r>
          </a:p>
          <a:p>
            <a:r>
              <a:t>- https://ncb.rgup.ru/sveden/common/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hyperlink" Target="https://finavangardgos.ru/" TargetMode="External"/><Relationship Id="rId2" Type="http://schemas.openxmlformats.org/officeDocument/2006/relationships/image" Target="../media/image2.sv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F3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457200"/>
            <a:ext cx="647700" cy="6477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1466850" y="571500"/>
            <a:ext cx="619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50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rPr>
              <a:t>ФИНАВАНГАРД · ЦИФРОВОЙ ФИНАНСОВЫЙ ИММУНИТЕТ</a:t>
            </a:r>
            <a:endParaRPr sz="1050" b="1" i="0">
              <a:solidFill>
                <a:srgbClr val="69D9B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47700" y="1428750"/>
            <a:ext cx="714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435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435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ФинАвангард</a:t>
            </a:r>
            <a:endParaRPr sz="435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47700" y="2286000"/>
            <a:ext cx="9429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92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292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Образовательный цифровой портал</a:t>
            </a:r>
            <a:endParaRPr sz="2925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buNone/>
              <a:defRPr sz="292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292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по развитию навыков финансового иммунитета</a:t>
            </a:r>
            <a:endParaRPr sz="2925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47700" y="3857625"/>
            <a:ext cx="8763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65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Постоянно развивающаяся межпоколенческая система — основа будущего международного стандарта финансово безопасного поведения.</a:t>
            </a:r>
            <a:endParaRPr sz="165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47700" y="4905375"/>
            <a:ext cx="914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rPr>
              <a:t>ФИНАНСОВАЯ УСТОЙЧИВОСТЬ · ЗАЩИТА ОТ ФИНАНСОВЫХ УГРОЗ · КИБЕРБЕЗОПАСНОСТЬ</a:t>
            </a:r>
            <a:endParaRPr sz="1275" b="1" i="0">
              <a:solidFill>
                <a:srgbClr val="F2A04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47700" y="5619750"/>
            <a:ext cx="3238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5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  <a:hlinkClick r:id="rId3"/>
              </a:rPr>
              <a:t>finavangardgos.ru</a:t>
            </a:r>
            <a:endParaRPr sz="1575" b="1" i="0">
              <a:solidFill>
                <a:srgbClr val="F2A044"/>
              </a:solidFill>
              <a:latin typeface="DejaVu Sans"/>
              <a:ea typeface="DejaVu Sans"/>
              <a:cs typeface="DejaVu Sans"/>
              <a:hlinkClick r:id="rId3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4953000" y="5619750"/>
            <a:ext cx="657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112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Команда «ФинАвангард» · Северо-Кавказский филиал РГУП им. В. М. Лебедева</a:t>
            </a:r>
            <a:endParaRPr sz="112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10906125" y="6172200"/>
            <a:ext cx="61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1275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1275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01</a:t>
            </a:r>
            <a:endParaRPr sz="1275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Rectangle 23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ЧТО СОЗДАНО</a:t>
            </a:r>
            <a:endParaRPr sz="112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85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defRPr>
            </a:pPr>
            <a:r>
              <a:rPr sz="285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Не библиотека лекций, а цифровая тренировочная среда</a:t>
            </a:r>
            <a:endParaRPr sz="2850" b="0" i="0">
              <a:solidFill>
                <a:srgbClr val="082F4C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ounded Rectangle 2"/>
          <p:cNvSpPr>
            <a:spLocks noGrp="1"/>
          </p:cNvSpPr>
          <p:nvPr/>
        </p:nvSpPr>
        <p:spPr>
          <a:xfrm>
            <a:off x="571500" y="1543050"/>
            <a:ext cx="5867400" cy="3867150"/>
          </a:xfrm>
          <a:prstGeom prst="roundRect">
            <a:avLst>
              <a:gd name="adj" fmla="val 4926"/>
            </a:avLst>
          </a:prstGeom>
          <a:solidFill>
            <a:srgbClr val="FFFFFF"/>
          </a:solidFill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7">
            <a:srgbClr val="FFFFFF"/>
          </a:effectRef>
          <a:fontRef idx="major"/>
        </p:style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0" y="2043635"/>
            <a:ext cx="5715000" cy="2865979"/>
          </a:xfrm>
          <a:prstGeom prst="roundRect">
            <a:avLst/>
          </a:prstGeom>
        </p:spPr>
      </p:pic>
      <p:sp>
        <p:nvSpPr>
          <p:cNvPr id="5" name="Rectangle 4"/>
          <p:cNvSpPr>
            <a:spLocks noGrp="1"/>
          </p:cNvSpPr>
          <p:nvPr/>
        </p:nvSpPr>
        <p:spPr>
          <a:xfrm>
            <a:off x="647700" y="1619250"/>
            <a:ext cx="5715000" cy="3619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6" name="Rectangle 5"/>
          <p:cNvSpPr>
            <a:spLocks noGrp="1"/>
          </p:cNvSpPr>
          <p:nvPr/>
        </p:nvSpPr>
        <p:spPr>
          <a:xfrm>
            <a:off x="838200" y="1724025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90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790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finavangardgos.ru · 8 ОТДЕЛЬНЫХ КУРСОВ</a:t>
            </a:r>
            <a:endParaRPr sz="790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905625" y="171450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18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01</a:t>
            </a:r>
            <a:endParaRPr sz="1800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524750" y="1647190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ЦИФРОВОЙ УЧЕБНЫЙ МОДУЛЬ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524750" y="1844675"/>
            <a:ext cx="3429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8 адаптивных онлайн-курсов </a:t>
            </a:r>
            <a:r>
              <a:rPr lang="ru-RU"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категорийно определенных в зависимости от возрвста, уровня образования и занимаемой должности</a:t>
            </a:r>
            <a:endParaRPr lang="ru-RU"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905625" y="260985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18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02</a:t>
            </a:r>
            <a:endParaRPr sz="180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536180" y="2493010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КЕЙС-СИМУЛЯТОР РЕШЕНИЙ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7536180" y="2708910"/>
            <a:ext cx="3429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долгосрочные сюжетные сценарии с последствиями</a:t>
            </a:r>
            <a:r>
              <a:rPr lang="ru-RU"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, позволяющие развить и закрепить устойчивые знания</a:t>
            </a:r>
            <a:endParaRPr lang="ru-RU"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905625" y="350520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18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03</a:t>
            </a:r>
            <a:endParaRPr sz="1800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7524750" y="3395345"/>
            <a:ext cx="3429000" cy="4292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ЦИФРОВОЙ ПРОФИЛЬ</a:t>
            </a:r>
            <a:r>
              <a:rPr lang="ru-RU"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 (ДОСЬЕ ПОЛЬЗОВАТЕЛЯ)</a:t>
            </a:r>
            <a:endParaRPr lang="ru-RU"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7524750" y="3771900"/>
            <a:ext cx="3429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персональное учебное досье сильных и слабых зон</a:t>
            </a:r>
            <a:r>
              <a:rPr lang="ru-RU"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 в процентном соотношении, с возможность отслеживания результата</a:t>
            </a:r>
            <a:endParaRPr lang="ru-RU"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6905625" y="440055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18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04</a:t>
            </a:r>
            <a:endParaRPr sz="180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7524750" y="4419600"/>
            <a:ext cx="3429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УНИВЕРСИТЕТСКАЯ ЛАБОРАТОРИЯ</a:t>
            </a:r>
            <a:r>
              <a:rPr lang="ru-RU"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 ФИНАНСОВОЙ БЕЗОПАСНОСТИ</a:t>
            </a:r>
            <a:endParaRPr lang="ru-RU"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7524750" y="4809490"/>
            <a:ext cx="3429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обновляет живую библиотеку угроз и кейс-тренажёры</a:t>
            </a:r>
            <a:r>
              <a:rPr lang="ru-RU"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, модерация и ведение деятельности по актуализации программ портала</a:t>
            </a:r>
            <a:endParaRPr lang="ru-RU"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Rounded Rectangle 18"/>
          <p:cNvSpPr>
            <a:spLocks noGrp="1"/>
          </p:cNvSpPr>
          <p:nvPr/>
        </p:nvSpPr>
        <p:spPr>
          <a:xfrm>
            <a:off x="647700" y="5638800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E5F4EE"/>
          </a:solidFill>
          <a:ln w="0">
            <a:noFill/>
            <a:prstDash val="solid"/>
          </a:ln>
        </p:spPr>
      </p:sp>
      <p:sp>
        <p:nvSpPr>
          <p:cNvPr id="20" name="Rectangle 19"/>
          <p:cNvSpPr>
            <a:spLocks noGrp="1"/>
          </p:cNvSpPr>
          <p:nvPr/>
        </p:nvSpPr>
        <p:spPr>
          <a:xfrm>
            <a:off x="971550" y="5781675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Естественный интеллект — последняя инстанция</a:t>
            </a:r>
            <a:r>
              <a:rPr lang="ru-RU"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 проверки</a:t>
            </a: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. </a:t>
            </a:r>
            <a:endParaRPr sz="12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ИИ помогает выявлять закономерности; правовую и методическую оценку утвержда</a:t>
            </a:r>
            <a:r>
              <a:rPr lang="ru-RU"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ю</a:t>
            </a: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т </a:t>
            </a:r>
            <a:r>
              <a:rPr lang="ru-RU"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модераторы-лоборанты финансовой безопасности </a:t>
            </a: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.</a:t>
            </a:r>
            <a:endParaRPr sz="12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D6E1E1"/>
          </a:solidFill>
          <a:ln w="0">
            <a:noFill/>
            <a:prstDash val="solid"/>
          </a:ln>
        </p:spPr>
      </p:sp>
      <p:sp>
        <p:nvSpPr>
          <p:cNvPr id="22" name="Rectangle 21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02</a:t>
            </a:r>
            <a:endParaRPr sz="9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" name="Rectangle 30"/>
          <p:cNvSpPr>
            <a:spLocks noGrp="1"/>
          </p:cNvSpPr>
          <p:nvPr/>
        </p:nvSpPr>
        <p:spPr>
          <a:xfrm>
            <a:off x="695325" y="118745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КОМАНДА «ФИНАВАНГАРД»</a:t>
            </a:r>
            <a:endParaRPr sz="112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349885"/>
            <a:ext cx="10896600" cy="12833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defRPr>
            </a:pPr>
            <a:r>
              <a:rPr lang="ru-RU" altLang="en-US" sz="2600" b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Л</a:t>
            </a:r>
            <a:r>
              <a:rPr lang="en-US" altLang="en-US" sz="2600" b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аборатори</a:t>
            </a:r>
            <a:r>
              <a:rPr lang="ru-RU" altLang="en-US" sz="2600" b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я</a:t>
            </a:r>
            <a:r>
              <a:rPr lang="en-US" altLang="en-US" sz="2600" b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 цифровой финансовой безопасности модерирует безопасную стратегию</a:t>
            </a:r>
            <a:r>
              <a:rPr lang="ru-RU" altLang="en-US" sz="2600" b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; </a:t>
            </a:r>
            <a:r>
              <a:rPr lang="en-US" altLang="en-US" sz="2600" b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эксперт-наставник утверждает итоговое заключение.</a:t>
            </a:r>
            <a:endParaRPr lang="en-US" altLang="en-US" sz="2600" b="0">
              <a:solidFill>
                <a:srgbClr val="082F4C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95325" y="1590675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900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НАСТАВНИК</a:t>
            </a:r>
            <a:endParaRPr sz="900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Rounded Rectangle 3"/>
          <p:cNvSpPr>
            <a:spLocks noGrp="1"/>
          </p:cNvSpPr>
          <p:nvPr/>
        </p:nvSpPr>
        <p:spPr>
          <a:xfrm>
            <a:off x="571500" y="1781175"/>
            <a:ext cx="2486025" cy="253365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6">
            <a:srgbClr val="FFFFFF"/>
          </a:effectRef>
          <a:fontRef idx="major"/>
        </p:style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1"/>
          <a:srcRect t="16008" b="16008"/>
          <a:stretch>
            <a:fillRect/>
          </a:stretch>
        </p:blipFill>
        <p:spPr>
          <a:xfrm>
            <a:off x="647700" y="1857375"/>
            <a:ext cx="2333625" cy="2381250"/>
          </a:xfrm>
          <a:prstGeom prst="roundRect">
            <a:avLst>
              <a:gd name="adj" fmla="val 7347"/>
            </a:avLst>
          </a:prstGeom>
        </p:spPr>
      </p:pic>
      <p:sp>
        <p:nvSpPr>
          <p:cNvPr id="6" name="Rectangle 5"/>
          <p:cNvSpPr>
            <a:spLocks noGrp="1"/>
          </p:cNvSpPr>
          <p:nvPr/>
        </p:nvSpPr>
        <p:spPr>
          <a:xfrm>
            <a:off x="647700" y="4400550"/>
            <a:ext cx="26193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725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defRPr>
            </a:pPr>
            <a:r>
              <a:rPr sz="1725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Васильева Евгения</a:t>
            </a:r>
            <a:endParaRPr sz="1725" b="0" i="0">
              <a:solidFill>
                <a:srgbClr val="082F4C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buNone/>
              <a:defRPr sz="1725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defRPr>
            </a:pPr>
            <a:r>
              <a:rPr sz="1725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Григорьевна</a:t>
            </a:r>
            <a:endParaRPr sz="1725" b="0" i="0">
              <a:solidFill>
                <a:srgbClr val="082F4C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47700" y="5048250"/>
            <a:ext cx="26193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5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Доцент кафедры административного, финансового права и экономики, к.ю.н., доцент</a:t>
            </a:r>
            <a:endParaRPr sz="105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647700" y="5743575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940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40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научно-правовая экспертиза · методическое руководство · финальное экспертное заключение</a:t>
            </a:r>
            <a:endParaRPr sz="940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3431540" y="1667510"/>
            <a:ext cx="476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900" b="1" i="0">
                <a:solidFill>
                  <a:srgbClr val="C86C1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>
                <a:solidFill>
                  <a:srgbClr val="C86C1B"/>
                </a:solidFill>
                <a:latin typeface="DejaVu Sans"/>
                <a:ea typeface="DejaVu Sans"/>
                <a:cs typeface="DejaVu Sans"/>
              </a:rPr>
              <a:t>КАПИТАН И УЧАСТНИКИ ЛАБОРАТОРИИ</a:t>
            </a:r>
            <a:endParaRPr sz="900" b="1" i="0">
              <a:solidFill>
                <a:srgbClr val="C86C1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ounded Rectangle 9"/>
          <p:cNvSpPr>
            <a:spLocks noGrp="1"/>
          </p:cNvSpPr>
          <p:nvPr/>
        </p:nvSpPr>
        <p:spPr>
          <a:xfrm>
            <a:off x="3429000" y="1857375"/>
            <a:ext cx="3790950" cy="1771650"/>
          </a:xfrm>
          <a:prstGeom prst="roundRect">
            <a:avLst>
              <a:gd name="adj" fmla="val 8602"/>
            </a:avLst>
          </a:prstGeom>
          <a:solidFill>
            <a:srgbClr val="FFFFFF"/>
          </a:solidFill>
          <a:ln w="9525">
            <a:solidFill>
              <a:srgbClr val="D6E1E1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rcRect l="617" r="617"/>
          <a:stretch>
            <a:fillRect/>
          </a:stretch>
        </p:blipFill>
        <p:spPr>
          <a:xfrm>
            <a:off x="3543300" y="1971675"/>
            <a:ext cx="1143000" cy="1543050"/>
          </a:xfrm>
          <a:prstGeom prst="roundRect">
            <a:avLst>
              <a:gd name="adj" fmla="val 10000"/>
            </a:avLst>
          </a:prstGeom>
        </p:spPr>
      </p:pic>
      <p:sp>
        <p:nvSpPr>
          <p:cNvPr id="12" name="Rectangle 11"/>
          <p:cNvSpPr>
            <a:spLocks noGrp="1"/>
          </p:cNvSpPr>
          <p:nvPr/>
        </p:nvSpPr>
        <p:spPr>
          <a:xfrm>
            <a:off x="4857750" y="2085975"/>
            <a:ext cx="2143125" cy="4241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Варосян Михаил Арноевич</a:t>
            </a:r>
            <a:endParaRPr sz="120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2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lang="en-US" altLang="en-US" b="1" i="0">
                <a:solidFill>
                  <a:schemeClr val="accent3"/>
                </a:solidFill>
                <a:latin typeface="DejaVu Sans"/>
                <a:ea typeface="DejaVu Sans"/>
                <a:cs typeface="DejaVu Sans"/>
              </a:rPr>
              <a:t>Капитан команды</a:t>
            </a:r>
            <a:endParaRPr lang="en-US" altLang="en-US" b="1" i="0">
              <a:solidFill>
                <a:schemeClr val="accent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4861560" y="2348865"/>
            <a:ext cx="2152650" cy="2438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15" b="1" i="0">
                <a:solidFill>
                  <a:srgbClr val="C86C1B"/>
                </a:solidFill>
                <a:latin typeface="DejaVu Sans"/>
                <a:ea typeface="DejaVu Sans"/>
                <a:cs typeface="DejaVu Sans"/>
              </a:defRPr>
            </a:pPr>
            <a:endParaRPr lang="en-US" altLang="en-US" sz="1015" b="1" i="0">
              <a:solidFill>
                <a:schemeClr val="accent6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015" b="1" i="0">
                <a:solidFill>
                  <a:srgbClr val="C86C1B"/>
                </a:solidFill>
                <a:latin typeface="DejaVu Sans"/>
                <a:ea typeface="DejaVu Sans"/>
                <a:cs typeface="DejaVu Sans"/>
              </a:defRPr>
            </a:pPr>
            <a:r>
              <a:rPr lang="en-US" altLang="en-US" sz="1015" b="1" i="0">
                <a:solidFill>
                  <a:srgbClr val="C86C1B"/>
                </a:solidFill>
                <a:latin typeface="DejaVu Sans"/>
                <a:ea typeface="DejaVu Sans"/>
                <a:cs typeface="DejaVu Sans"/>
              </a:rPr>
              <a:t>Стратегия портала, структура курсов, правовой контур и координация Университетской лаборатории цифровой финансовой безопасности.</a:t>
            </a:r>
            <a:endParaRPr lang="en-US" altLang="en-US" sz="1015" b="1" i="0">
              <a:solidFill>
                <a:srgbClr val="C86C1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ounded Rectangle 13"/>
          <p:cNvSpPr>
            <a:spLocks noGrp="1"/>
          </p:cNvSpPr>
          <p:nvPr/>
        </p:nvSpPr>
        <p:spPr>
          <a:xfrm>
            <a:off x="7477125" y="1857375"/>
            <a:ext cx="3790950" cy="1771650"/>
          </a:xfrm>
          <a:prstGeom prst="roundRect">
            <a:avLst>
              <a:gd name="adj" fmla="val 8602"/>
            </a:avLst>
          </a:prstGeom>
          <a:noFill/>
          <a:ln w="9525">
            <a:solidFill>
              <a:srgbClr val="D6E1E1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sp>
        <p:nvSpPr>
          <p:cNvPr id="15" name="Rounded Rectangle 14"/>
          <p:cNvSpPr>
            <a:spLocks noGrp="1"/>
          </p:cNvSpPr>
          <p:nvPr/>
        </p:nvSpPr>
        <p:spPr>
          <a:xfrm>
            <a:off x="7591425" y="1971675"/>
            <a:ext cx="1143000" cy="1543050"/>
          </a:xfrm>
          <a:prstGeom prst="roundRect">
            <a:avLst>
              <a:gd name="adj" fmla="val 10000"/>
            </a:avLst>
          </a:prstGeom>
          <a:noFill/>
          <a:ln w="0">
            <a:noFill/>
            <a:prstDash val="solid"/>
          </a:ln>
        </p:spPr>
      </p:sp>
      <p:sp>
        <p:nvSpPr>
          <p:cNvPr id="16" name="Rectangle 15"/>
          <p:cNvSpPr>
            <a:spLocks noGrp="1"/>
          </p:cNvSpPr>
          <p:nvPr/>
        </p:nvSpPr>
        <p:spPr>
          <a:xfrm>
            <a:off x="7591425" y="2457450"/>
            <a:ext cx="114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285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endParaRPr sz="285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8905875" y="2085975"/>
            <a:ext cx="21431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Прибылов Александр Александрович</a:t>
            </a:r>
            <a:endParaRPr sz="120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8877300" y="2493010"/>
            <a:ext cx="2359660" cy="3549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1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lang="en-US" altLang="en-US" sz="1015" b="1" i="0">
                <a:solidFill>
                  <a:schemeClr val="accent6"/>
                </a:solidFill>
                <a:latin typeface="DejaVu Sans"/>
                <a:ea typeface="DejaVu Sans"/>
                <a:cs typeface="DejaVu Sans"/>
              </a:rPr>
              <a:t>Аналитик международных угроз и сценариев</a:t>
            </a:r>
            <a:endParaRPr lang="en-US" altLang="en-US" sz="1015" b="1" i="0">
              <a:solidFill>
                <a:schemeClr val="accent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Rounded Rectangle 18"/>
          <p:cNvSpPr>
            <a:spLocks noGrp="1"/>
          </p:cNvSpPr>
          <p:nvPr/>
        </p:nvSpPr>
        <p:spPr>
          <a:xfrm>
            <a:off x="3429000" y="3895725"/>
            <a:ext cx="3790950" cy="1771650"/>
          </a:xfrm>
          <a:prstGeom prst="roundRect">
            <a:avLst>
              <a:gd name="adj" fmla="val 8602"/>
            </a:avLst>
          </a:prstGeom>
          <a:noFill/>
          <a:ln w="9525">
            <a:solidFill>
              <a:srgbClr val="D6E1E1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sp>
        <p:nvSpPr>
          <p:cNvPr id="20" name="Rounded Rectangle 19"/>
          <p:cNvSpPr>
            <a:spLocks noGrp="1"/>
          </p:cNvSpPr>
          <p:nvPr/>
        </p:nvSpPr>
        <p:spPr>
          <a:xfrm>
            <a:off x="3543300" y="4010025"/>
            <a:ext cx="1143000" cy="1543050"/>
          </a:xfrm>
          <a:prstGeom prst="roundRect">
            <a:avLst>
              <a:gd name="adj" fmla="val 10000"/>
            </a:avLst>
          </a:prstGeom>
          <a:noFill/>
          <a:ln w="0">
            <a:noFill/>
            <a:prstDash val="solid"/>
          </a:ln>
        </p:spPr>
      </p:sp>
      <p:sp>
        <p:nvSpPr>
          <p:cNvPr id="21" name="Rectangle 20"/>
          <p:cNvSpPr>
            <a:spLocks noGrp="1"/>
          </p:cNvSpPr>
          <p:nvPr/>
        </p:nvSpPr>
        <p:spPr>
          <a:xfrm>
            <a:off x="3543300" y="4495800"/>
            <a:ext cx="114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285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endParaRPr sz="285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22" name="Rectangle 21"/>
          <p:cNvSpPr>
            <a:spLocks noGrp="1"/>
          </p:cNvSpPr>
          <p:nvPr/>
        </p:nvSpPr>
        <p:spPr>
          <a:xfrm>
            <a:off x="4857750" y="4124325"/>
            <a:ext cx="21431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Гриднев Никита Юрьевич</a:t>
            </a:r>
            <a:endParaRPr sz="120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4848225" y="4314825"/>
            <a:ext cx="231965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1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015" b="1" i="0">
                <a:solidFill>
                  <a:schemeClr val="accent6"/>
                </a:solidFill>
                <a:latin typeface="DejaVu Sans"/>
                <a:ea typeface="DejaVu Sans"/>
                <a:cs typeface="DejaVu Sans"/>
              </a:rPr>
              <a:t>Р</a:t>
            </a:r>
            <a:r>
              <a:rPr sz="1015" b="1" i="0">
                <a:solidFill>
                  <a:schemeClr val="accent6"/>
                </a:solidFill>
                <a:latin typeface="DejaVu Sans"/>
                <a:ea typeface="DejaVu Sans"/>
                <a:cs typeface="DejaVu Sans"/>
              </a:rPr>
              <a:t>едактор источников и качества цифрового продукта
первоисточники </a:t>
            </a:r>
            <a:endParaRPr sz="1015" b="1" i="0">
              <a:solidFill>
                <a:schemeClr val="accent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4" name="Rounded Rectangle 23"/>
          <p:cNvSpPr>
            <a:spLocks noGrp="1"/>
          </p:cNvSpPr>
          <p:nvPr/>
        </p:nvSpPr>
        <p:spPr>
          <a:xfrm>
            <a:off x="7477125" y="3895725"/>
            <a:ext cx="3790950" cy="1771650"/>
          </a:xfrm>
          <a:prstGeom prst="roundRect">
            <a:avLst>
              <a:gd name="adj" fmla="val 8602"/>
            </a:avLst>
          </a:prstGeom>
          <a:solidFill>
            <a:srgbClr val="FFFFFF"/>
          </a:solidFill>
          <a:ln w="9525">
            <a:solidFill>
              <a:srgbClr val="D6E1E1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  <p:txBody>
          <a:bodyPr/>
          <a:p>
            <a:endParaRPr lang="en-US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3"/>
          <a:srcRect l="1025" r="1025"/>
          <a:stretch>
            <a:fillRect/>
          </a:stretch>
        </p:blipFill>
        <p:spPr>
          <a:xfrm>
            <a:off x="7591425" y="4010025"/>
            <a:ext cx="1143000" cy="1543050"/>
          </a:xfrm>
          <a:prstGeom prst="roundRect">
            <a:avLst>
              <a:gd name="adj" fmla="val 10000"/>
            </a:avLst>
          </a:prstGeom>
        </p:spPr>
      </p:pic>
      <p:sp>
        <p:nvSpPr>
          <p:cNvPr id="26" name="Rectangle 25"/>
          <p:cNvSpPr>
            <a:spLocks noGrp="1"/>
          </p:cNvSpPr>
          <p:nvPr/>
        </p:nvSpPr>
        <p:spPr>
          <a:xfrm>
            <a:off x="8905875" y="4124325"/>
            <a:ext cx="21431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Прасолова Ксения Николаевна</a:t>
            </a:r>
            <a:endParaRPr sz="120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7" name="Rectangle 26"/>
          <p:cNvSpPr>
            <a:spLocks noGrp="1"/>
          </p:cNvSpPr>
          <p:nvPr/>
        </p:nvSpPr>
        <p:spPr>
          <a:xfrm>
            <a:off x="8907780" y="4319905"/>
            <a:ext cx="225869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1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015" b="1" i="0">
                <a:solidFill>
                  <a:schemeClr val="accent3"/>
                </a:solidFill>
                <a:latin typeface="DejaVu Sans"/>
                <a:ea typeface="DejaVu Sans"/>
                <a:cs typeface="DejaVu Sans"/>
              </a:rPr>
              <a:t>Р</a:t>
            </a:r>
            <a:r>
              <a:rPr sz="1015" b="1" i="0">
                <a:solidFill>
                  <a:schemeClr val="accent3"/>
                </a:solidFill>
                <a:latin typeface="DejaVu Sans"/>
                <a:ea typeface="DejaVu Sans"/>
                <a:cs typeface="DejaVu Sans"/>
              </a:rPr>
              <a:t>едактор образовательной коммуникации и творческих форматов
понятный язык</a:t>
            </a:r>
            <a:endParaRPr sz="101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8" name="Rectangle 27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D6E1E1"/>
          </a:solidFill>
          <a:ln w="0">
            <a:noFill/>
            <a:prstDash val="solid"/>
          </a:ln>
        </p:spPr>
      </p:sp>
      <p:sp>
        <p:nvSpPr>
          <p:cNvPr id="29" name="Rectangle 28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0" name="Rectangle 29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03</a:t>
            </a:r>
            <a:endParaRPr sz="9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4"/>
          <a:srcRect l="617" r="617"/>
          <a:stretch>
            <a:fillRect/>
          </a:stretch>
        </p:blipFill>
        <p:spPr>
          <a:xfrm>
            <a:off x="7591425" y="1971675"/>
            <a:ext cx="1143000" cy="1543050"/>
          </a:xfrm>
          <a:prstGeom prst="roundRect">
            <a:avLst>
              <a:gd name="adj" fmla="val 10000"/>
            </a:avLst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/>
          <a:srcRect l="2017" r="2017"/>
          <a:stretch>
            <a:fillRect/>
          </a:stretch>
        </p:blipFill>
        <p:spPr>
          <a:xfrm>
            <a:off x="3543300" y="4010025"/>
            <a:ext cx="1143000" cy="1543050"/>
          </a:xfrm>
          <a:prstGeom prst="roundRect">
            <a:avLst>
              <a:gd name="adj" fmla="val 10000"/>
            </a:avLst>
          </a:prstGeom>
        </p:spPr>
      </p:pic>
      <p:sp>
        <p:nvSpPr>
          <p:cNvPr id="5" name="Text Box 4"/>
          <p:cNvSpPr txBox="1"/>
          <p:nvPr/>
        </p:nvSpPr>
        <p:spPr>
          <a:xfrm>
            <a:off x="8791575" y="2817495"/>
            <a:ext cx="241173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1000" b="1">
                <a:solidFill>
                  <a:schemeClr val="accent2"/>
                </a:solidFill>
                <a:latin typeface="DejaVu Sans" charset="0"/>
                <a:cs typeface="DejaVu Sans" charset="0"/>
              </a:rPr>
              <a:t>Мониторинг новых схем, адаптация ме</a:t>
            </a:r>
            <a:r>
              <a:rPr lang="" altLang="en-US" sz="1000" b="1">
                <a:solidFill>
                  <a:schemeClr val="accent2"/>
                </a:solidFill>
                <a:latin typeface="DejaVu Sans" charset="0"/>
                <a:cs typeface="DejaVu Sans" charset="0"/>
              </a:rPr>
              <a:t>в</a:t>
            </a:r>
            <a:r>
              <a:rPr lang="en-US" altLang="en-US" sz="1000" b="1">
                <a:solidFill>
                  <a:schemeClr val="accent2"/>
                </a:solidFill>
                <a:latin typeface="DejaVu Sans" charset="0"/>
                <a:cs typeface="DejaVu Sans" charset="0"/>
              </a:rPr>
              <a:t>ждународного контекста и конструирование кейс-симуляторов.</a:t>
            </a:r>
            <a:endParaRPr lang="en-US" altLang="en-US" sz="1000" b="1">
              <a:solidFill>
                <a:schemeClr val="accent2"/>
              </a:solidFill>
              <a:latin typeface="DejaVu Sans" charset="0"/>
              <a:cs typeface="DejaVu Sans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4745990" y="4797425"/>
            <a:ext cx="2421890" cy="70675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1000" b="1" i="0">
                <a:solidFill>
                  <a:schemeClr val="accent2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Проверка первоисточников, журнал актуализации, тестирование логики и доступности портала.</a:t>
            </a:r>
            <a:endParaRPr lang="en-US" altLang="zh-CN" sz="1000" b="1" i="0">
              <a:solidFill>
                <a:schemeClr val="accent2"/>
              </a:solidFill>
              <a:latin typeface="Arial" panose="020B0604020202020204" pitchFamily="34" charset="0"/>
              <a:ea typeface="Inter"/>
              <a:cs typeface="Arial" panose="020B0604020202020204" pitchFamily="34" charset="0"/>
            </a:endParaRPr>
          </a:p>
        </p:txBody>
      </p:sp>
      <p:sp>
        <p:nvSpPr>
          <p:cNvPr id="25" name="Text Box 24"/>
          <p:cNvSpPr txBox="1"/>
          <p:nvPr/>
        </p:nvSpPr>
        <p:spPr>
          <a:xfrm>
            <a:off x="8816975" y="4797425"/>
            <a:ext cx="2327275" cy="800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US" sz="1000" b="1">
                <a:solidFill>
                  <a:schemeClr val="accent2"/>
                </a:solidFill>
              </a:rPr>
              <a:t>Понятный язык курсов, творческая подача, визуальная коммуникация и связь с аудиторией.</a:t>
            </a:r>
            <a:endParaRPr lang="en-US" altLang="en-US" sz="1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F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" name="Rectangle 17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rPr>
              <a:t>ЗАДАЧА ПРОЕКТА</a:t>
            </a:r>
            <a:endParaRPr sz="1125" b="1" i="0">
              <a:solidFill>
                <a:srgbClr val="69D9B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75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375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Превратить знание в безопасное действие</a:t>
            </a:r>
            <a:endParaRPr sz="375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47700" y="1571625"/>
            <a:ext cx="1118044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75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1875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Человек может знать правило, но ошибиться под давлением срочности, авторитета или обещанной выгоды. ФинАвангард тренирует решение до реальной потери денег, доступа или данных.</a:t>
            </a:r>
            <a:endParaRPr sz="1875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47700" y="3095625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endParaRPr sz="2100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4810125" y="3114675"/>
            <a:ext cx="2552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sz="135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791450" y="3095625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endParaRPr sz="2100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8382000" y="3573145"/>
            <a:ext cx="25527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endParaRPr sz="116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Rounded Rectangle 12"/>
          <p:cNvSpPr>
            <a:spLocks noGrp="1"/>
          </p:cNvSpPr>
          <p:nvPr/>
        </p:nvSpPr>
        <p:spPr>
          <a:xfrm>
            <a:off x="647700" y="5524500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0D4265"/>
          </a:solidFill>
          <a:ln w="0">
            <a:noFill/>
            <a:prstDash val="solid"/>
          </a:ln>
        </p:spPr>
      </p:sp>
      <p:sp>
        <p:nvSpPr>
          <p:cNvPr id="14" name="Rectangle 13"/>
          <p:cNvSpPr>
            <a:spLocks noGrp="1"/>
          </p:cNvSpPr>
          <p:nvPr/>
        </p:nvSpPr>
        <p:spPr>
          <a:xfrm>
            <a:off x="983615" y="5589270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Цель — сформировать устойчивые модели финансово безопасного поведения</a:t>
            </a:r>
            <a:r>
              <a:rPr lang="ru-RU"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, путем создания навыка,</a:t>
            </a: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 не увеличить объём запомненной информации.</a:t>
            </a:r>
            <a:endParaRPr sz="127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 w="0">
            <a:noFill/>
            <a:prstDash val="solid"/>
          </a:ln>
        </p:spPr>
      </p:sp>
      <p:sp>
        <p:nvSpPr>
          <p:cNvPr id="16" name="Rectangle 15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rPr>
              <a:t>04</a:t>
            </a:r>
            <a:endParaRPr sz="975" b="1" i="0">
              <a:solidFill>
                <a:srgbClr val="F2A04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Text Box 19"/>
          <p:cNvSpPr txBox="1"/>
          <p:nvPr/>
        </p:nvSpPr>
        <p:spPr>
          <a:xfrm>
            <a:off x="6312535" y="2586990"/>
            <a:ext cx="5121275" cy="167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400" b="1" u="sng">
                <a:solidFill>
                  <a:schemeClr val="accent6"/>
                </a:solidFill>
              </a:rPr>
              <a:t> С помощью реальной оценки сформированного навыка </a:t>
            </a:r>
            <a:endParaRPr lang="ru-RU" altLang="en-US" sz="2400" b="1" u="sng">
              <a:solidFill>
                <a:schemeClr val="accent6"/>
              </a:solidFill>
            </a:endParaRPr>
          </a:p>
          <a:p>
            <a:pPr algn="ctr"/>
            <a:r>
              <a:rPr lang="ru-RU" altLang="en-US" sz="2400" b="1" u="sng">
                <a:solidFill>
                  <a:schemeClr val="accent2"/>
                </a:solidFill>
              </a:rPr>
              <a:t>учитывать особенности</a:t>
            </a:r>
            <a:r>
              <a:rPr lang="ru-RU" altLang="en-US" sz="2400" b="1" u="sng">
                <a:solidFill>
                  <a:schemeClr val="accent6"/>
                </a:solidFill>
              </a:rPr>
              <a:t> </a:t>
            </a:r>
            <a:endParaRPr lang="ru-RU" altLang="en-US" sz="2400" b="1" u="sng">
              <a:solidFill>
                <a:schemeClr val="accent6"/>
              </a:solidFill>
            </a:endParaRPr>
          </a:p>
          <a:p>
            <a:pPr algn="ctr"/>
            <a:r>
              <a:rPr lang="ru-RU" altLang="en-US" sz="2400" b="1" u="sng">
                <a:solidFill>
                  <a:schemeClr val="accent6"/>
                </a:solidFill>
              </a:rPr>
              <a:t>понимания пользователем образовательной программы</a:t>
            </a:r>
            <a:endParaRPr lang="ru-RU" altLang="en-US" sz="2400" b="1" u="sng">
              <a:solidFill>
                <a:schemeClr val="accent6"/>
              </a:solidFill>
            </a:endParaRPr>
          </a:p>
          <a:p>
            <a:pPr algn="ctr"/>
            <a:r>
              <a:rPr lang="ru-RU" altLang="en-US" sz="2400" b="1" u="sng">
                <a:solidFill>
                  <a:schemeClr val="accent6"/>
                </a:solidFill>
              </a:rPr>
              <a:t>на цифровом портале</a:t>
            </a:r>
            <a:endParaRPr lang="ru-RU" altLang="en-US" sz="2400" b="1" u="sng">
              <a:solidFill>
                <a:schemeClr val="accent6"/>
              </a:solidFill>
            </a:endParaRPr>
          </a:p>
        </p:txBody>
      </p:sp>
      <p:sp>
        <p:nvSpPr>
          <p:cNvPr id="22" name="Text Box 21"/>
          <p:cNvSpPr txBox="1"/>
          <p:nvPr/>
        </p:nvSpPr>
        <p:spPr>
          <a:xfrm>
            <a:off x="648335" y="2637155"/>
            <a:ext cx="4784090" cy="21513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2400" b="1" u="sng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Общедоступно </a:t>
            </a:r>
            <a:r>
              <a:rPr lang="ru-RU" altLang="en-US" sz="2400" b="1" u="sng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передать</a:t>
            </a:r>
            <a:r>
              <a:rPr lang="ru-RU" altLang="en-US" sz="2400" b="1" u="sng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altLang="en-US" sz="2400" b="1" u="sng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altLang="en-US" sz="2400" b="1" u="sng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нужный для формирования безопасного финансового поведения пласт информации</a:t>
            </a:r>
            <a:endParaRPr lang="ru-RU" altLang="en-US" sz="2400" b="1" u="sng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F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Rectangle 16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rPr>
              <a:t>МОДЕЛЬ ПРОДУКТА</a:t>
            </a:r>
            <a:endParaRPr sz="1125" b="1" i="0">
              <a:solidFill>
                <a:srgbClr val="69D9B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3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33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Портал превращает знание в устойчивую модель действия</a:t>
            </a:r>
            <a:endParaRPr sz="330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000125" y="2333625"/>
            <a:ext cx="904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405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405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01</a:t>
            </a:r>
            <a:endParaRPr sz="4050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000125" y="316230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АДАПТИВНЫЙ МОДУЛЬ</a:t>
            </a:r>
            <a:endParaRPr sz="165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11505" y="3485515"/>
            <a:ext cx="3493135" cy="1758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Диференциация пользователей по основным признакам и предоставление нужной для грамотного ориентира по порталу информации:</a:t>
            </a: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язык</a:t>
            </a: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возраст</a:t>
            </a: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уровень образовани</a:t>
            </a: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занимаемая должность</a:t>
            </a: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4714875" y="2333625"/>
            <a:ext cx="904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405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r>
              <a:rPr sz="405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rPr>
              <a:t>02</a:t>
            </a:r>
            <a:endParaRPr sz="4050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4714875" y="316230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РЕШЕНИЕ В СЦЕНАРИИ</a:t>
            </a:r>
            <a:endParaRPr sz="165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4584065" y="3500755"/>
            <a:ext cx="2762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Предоставление интеллекутальной автономии и расширению специально сформированных кейс-модулей для отработки знаний,за время обучения которые потенциально перерастают в полноценный навык</a:t>
            </a: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=</a:t>
            </a: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финансовый иммунитет</a:t>
            </a: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8429625" y="2333625"/>
            <a:ext cx="904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405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405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03</a:t>
            </a:r>
            <a:endParaRPr sz="4050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8429625" y="316230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ПОВТОРЕНИЕ</a:t>
            </a:r>
            <a:endParaRPr sz="165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8429625" y="3500755"/>
            <a:ext cx="2762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Первоэлементарное становление навыка-опора образовательного проекта ФинАвангард. Исследования привычек показывают значительную индивидуальную вариативность сроков, в случае формирования финансово безопасного поведения</a:t>
            </a: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27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 - 90 дней</a:t>
            </a:r>
            <a:endParaRPr lang="ru-RU" sz="127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ounded Rectangle 11"/>
          <p:cNvSpPr>
            <a:spLocks noGrp="1"/>
          </p:cNvSpPr>
          <p:nvPr/>
        </p:nvSpPr>
        <p:spPr>
          <a:xfrm>
            <a:off x="647700" y="5334000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0D4265"/>
          </a:solidFill>
          <a:ln w="0">
            <a:noFill/>
            <a:prstDash val="solid"/>
          </a:ln>
        </p:spPr>
      </p:sp>
      <p:sp>
        <p:nvSpPr>
          <p:cNvPr id="13" name="Rectangle 12"/>
          <p:cNvSpPr>
            <a:spLocks noGrp="1"/>
          </p:cNvSpPr>
          <p:nvPr/>
        </p:nvSpPr>
        <p:spPr>
          <a:xfrm>
            <a:off x="971550" y="5476875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ФинАвангард — образовательный проект в сфере финансовой безопасности интернационального образца.</a:t>
            </a:r>
            <a:endParaRPr sz="127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 w="0">
            <a:noFill/>
            <a:prstDash val="solid"/>
          </a:ln>
        </p:spPr>
      </p:sp>
      <p:sp>
        <p:nvSpPr>
          <p:cNvPr id="15" name="Rectangle 14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rPr>
              <a:t>05</a:t>
            </a:r>
            <a:endParaRPr sz="975" b="1" i="0">
              <a:solidFill>
                <a:srgbClr val="F2A044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F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2" name="Rectangle 31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rPr>
              <a:t>ОБУЧЕНИЕ НА ПРОТЯЖЕНИИ ВСЕЙ ЖИЗНИ</a:t>
            </a:r>
            <a:endParaRPr sz="1125" b="1" i="0">
              <a:solidFill>
                <a:srgbClr val="69D9B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3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33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Восемь курсов — один финансовый иммунитет</a:t>
            </a:r>
            <a:endParaRPr sz="330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47700" y="1695450"/>
            <a:ext cx="523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75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r>
              <a:rPr sz="1875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rPr>
              <a:t>01</a:t>
            </a:r>
            <a:endParaRPr sz="1875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238250" y="170497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 КЛАСС</a:t>
            </a:r>
            <a:endParaRPr sz="124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3648075" y="1714500"/>
            <a:ext cx="2190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игра, чат, первая покупка, личные данные</a:t>
            </a:r>
            <a:endParaRPr sz="109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076950" y="1695450"/>
            <a:ext cx="523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7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187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02</a:t>
            </a:r>
            <a:endParaRPr sz="1875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667500" y="170497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8–9 КЛАССЫ</a:t>
            </a:r>
            <a:endParaRPr sz="124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9077325" y="1714500"/>
            <a:ext cx="2190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фишинг, дропперство, цифровой след</a:t>
            </a:r>
            <a:endParaRPr sz="109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47700" y="2590800"/>
            <a:ext cx="523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75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r>
              <a:rPr sz="1875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rPr>
              <a:t>03</a:t>
            </a:r>
            <a:endParaRPr sz="1875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1238250" y="26003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10–11 КЛАССЫ</a:t>
            </a:r>
            <a:endParaRPr sz="124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3648075" y="2609850"/>
            <a:ext cx="2190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кредиты, инвестиционные ловушки, ответственность</a:t>
            </a:r>
            <a:endParaRPr sz="109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076950" y="2590800"/>
            <a:ext cx="523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7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187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04</a:t>
            </a:r>
            <a:endParaRPr sz="1875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667500" y="26003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СПО</a:t>
            </a:r>
            <a:endParaRPr sz="124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9077325" y="2609850"/>
            <a:ext cx="2190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вакансии-ловушки, зарплата, права потребителя</a:t>
            </a:r>
            <a:endParaRPr sz="109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47700" y="3486150"/>
            <a:ext cx="523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75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r>
              <a:rPr sz="1875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rPr>
              <a:t>05</a:t>
            </a:r>
            <a:endParaRPr sz="1875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1238250" y="349567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БАКАЛАВРИАТ / СПЕЦИАЛИТЕТ</a:t>
            </a:r>
            <a:endParaRPr sz="124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3648075" y="3505200"/>
            <a:ext cx="2190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ПОД/ФТ, цифровые доказательства, комплаенс</a:t>
            </a:r>
            <a:endParaRPr sz="109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6076950" y="3486150"/>
            <a:ext cx="523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7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187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06</a:t>
            </a:r>
            <a:endParaRPr sz="1875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6667500" y="349567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МАГИСТРАТУРА</a:t>
            </a:r>
            <a:endParaRPr sz="124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9077325" y="3505200"/>
            <a:ext cx="2190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риск-ориентированный подход, контроль, правовой анализ</a:t>
            </a:r>
            <a:endParaRPr sz="109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647700" y="4381500"/>
            <a:ext cx="523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75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r>
              <a:rPr sz="1875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rPr>
              <a:t>07</a:t>
            </a:r>
            <a:endParaRPr sz="1875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22" name="Rectangle 21"/>
          <p:cNvSpPr>
            <a:spLocks noGrp="1"/>
          </p:cNvSpPr>
          <p:nvPr/>
        </p:nvSpPr>
        <p:spPr>
          <a:xfrm>
            <a:off x="1238250" y="43910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ГОССЛУЖБА</a:t>
            </a:r>
            <a:endParaRPr sz="124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3648075" y="4400550"/>
            <a:ext cx="2190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служебные данные, публичные средства, конфликт интересов</a:t>
            </a:r>
            <a:endParaRPr sz="109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4" name="Rectangle 23"/>
          <p:cNvSpPr>
            <a:spLocks noGrp="1"/>
          </p:cNvSpPr>
          <p:nvPr/>
        </p:nvSpPr>
        <p:spPr>
          <a:xfrm>
            <a:off x="6076950" y="4381500"/>
            <a:ext cx="523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7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1875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08</a:t>
            </a:r>
            <a:endParaRPr sz="1875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25" name="Rectangle 24"/>
          <p:cNvSpPr>
            <a:spLocks noGrp="1"/>
          </p:cNvSpPr>
          <p:nvPr/>
        </p:nvSpPr>
        <p:spPr>
          <a:xfrm>
            <a:off x="6667500" y="43910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4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ГРАЖДАНЕ</a:t>
            </a:r>
            <a:endParaRPr sz="124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6" name="Rectangle 25"/>
          <p:cNvSpPr>
            <a:spLocks noGrp="1"/>
          </p:cNvSpPr>
          <p:nvPr/>
        </p:nvSpPr>
        <p:spPr>
          <a:xfrm>
            <a:off x="9077325" y="4400550"/>
            <a:ext cx="2190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списания, безопасные платежи, обращение за защитой</a:t>
            </a:r>
            <a:endParaRPr sz="109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7" name="Rounded Rectangle 26"/>
          <p:cNvSpPr>
            <a:spLocks noGrp="1"/>
          </p:cNvSpPr>
          <p:nvPr/>
        </p:nvSpPr>
        <p:spPr>
          <a:xfrm>
            <a:off x="647700" y="5476875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0D4265"/>
          </a:solidFill>
          <a:ln w="0">
            <a:noFill/>
            <a:prstDash val="solid"/>
          </a:ln>
        </p:spPr>
      </p:sp>
      <p:sp>
        <p:nvSpPr>
          <p:cNvPr id="28" name="Rectangle 27"/>
          <p:cNvSpPr>
            <a:spLocks noGrp="1"/>
          </p:cNvSpPr>
          <p:nvPr/>
        </p:nvSpPr>
        <p:spPr>
          <a:xfrm>
            <a:off x="983615" y="5589270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Возраст, статус и жизненный контекст меняют глубину курса; единый алгоритм безопасности сохраняется. Межпоколенческое обучение переносит безопасные модели в семью и сообщество.</a:t>
            </a:r>
            <a:endParaRPr sz="127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9" name="Rectangle 28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 w="0">
            <a:noFill/>
            <a:prstDash val="solid"/>
          </a:ln>
        </p:spPr>
      </p:sp>
      <p:sp>
        <p:nvSpPr>
          <p:cNvPr id="30" name="Rectangle 29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1" name="Rectangle 30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rPr>
              <a:t>06</a:t>
            </a:r>
            <a:endParaRPr sz="975" b="1" i="0">
              <a:solidFill>
                <a:srgbClr val="F2A044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F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" name="Rectangle 26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rPr>
              <a:t>ТРАЕКТОРИЯ ОБУЧЕНИЯ</a:t>
            </a:r>
            <a:endParaRPr sz="1125" b="1" i="0">
              <a:solidFill>
                <a:srgbClr val="69D9B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225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3225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Траектория обучения формирует и сохраняет навык</a:t>
            </a:r>
            <a:endParaRPr sz="3225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047750" y="3314700"/>
            <a:ext cx="9906000" cy="38100"/>
          </a:xfrm>
          <a:prstGeom prst="rect">
            <a:avLst/>
          </a:prstGeom>
          <a:solidFill>
            <a:srgbClr val="2D7C82"/>
          </a:solidFill>
          <a:ln w="0">
            <a:noFill/>
            <a:prstDash val="solid"/>
          </a:ln>
        </p:spPr>
      </p:sp>
      <p:sp>
        <p:nvSpPr>
          <p:cNvPr id="4" name="Oval 3"/>
          <p:cNvSpPr>
            <a:spLocks noGrp="1"/>
          </p:cNvSpPr>
          <p:nvPr/>
        </p:nvSpPr>
        <p:spPr>
          <a:xfrm>
            <a:off x="904875" y="2971800"/>
            <a:ext cx="723900" cy="723900"/>
          </a:xfrm>
          <a:prstGeom prst="ellipse">
            <a:avLst/>
          </a:prstGeom>
          <a:solidFill>
            <a:srgbClr val="14966F"/>
          </a:solidFill>
          <a:ln w="0">
            <a:noFill/>
            <a:prstDash val="solid"/>
          </a:ln>
        </p:spPr>
      </p:sp>
      <p:sp>
        <p:nvSpPr>
          <p:cNvPr id="5" name="Rectangle 4"/>
          <p:cNvSpPr>
            <a:spLocks noGrp="1"/>
          </p:cNvSpPr>
          <p:nvPr/>
        </p:nvSpPr>
        <p:spPr>
          <a:xfrm>
            <a:off x="904875" y="3171825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B0</a:t>
            </a:r>
            <a:endParaRPr sz="150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381000" y="4000500"/>
            <a:ext cx="1762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ИСХОДНОЕ ПОВЕДЕНИЕ</a:t>
            </a:r>
            <a:endParaRPr sz="112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Oval 6"/>
          <p:cNvSpPr>
            <a:spLocks noGrp="1"/>
          </p:cNvSpPr>
          <p:nvPr/>
        </p:nvSpPr>
        <p:spPr>
          <a:xfrm>
            <a:off x="2857500" y="2971800"/>
            <a:ext cx="723900" cy="723900"/>
          </a:xfrm>
          <a:prstGeom prst="ellipse">
            <a:avLst/>
          </a:prstGeom>
          <a:solidFill>
            <a:srgbClr val="14966F"/>
          </a:solidFill>
          <a:ln w="0">
            <a:noFill/>
            <a:prstDash val="solid"/>
          </a:ln>
        </p:spPr>
      </p:sp>
      <p:sp>
        <p:nvSpPr>
          <p:cNvPr id="8" name="Rectangle 7"/>
          <p:cNvSpPr>
            <a:spLocks noGrp="1"/>
          </p:cNvSpPr>
          <p:nvPr/>
        </p:nvSpPr>
        <p:spPr>
          <a:xfrm>
            <a:off x="2857500" y="3171825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01</a:t>
            </a:r>
            <a:endParaRPr sz="150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2333625" y="4000500"/>
            <a:ext cx="1762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АДАПТИВНЫЙ МОДУЛЬ</a:t>
            </a:r>
            <a:endParaRPr sz="112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Oval 9"/>
          <p:cNvSpPr>
            <a:spLocks noGrp="1"/>
          </p:cNvSpPr>
          <p:nvPr/>
        </p:nvSpPr>
        <p:spPr>
          <a:xfrm>
            <a:off x="4810125" y="2971800"/>
            <a:ext cx="723900" cy="723900"/>
          </a:xfrm>
          <a:prstGeom prst="ellipse">
            <a:avLst/>
          </a:prstGeom>
          <a:solidFill>
            <a:srgbClr val="F2A044"/>
          </a:solidFill>
          <a:ln w="0">
            <a:noFill/>
            <a:prstDash val="solid"/>
          </a:ln>
        </p:spPr>
      </p:sp>
      <p:sp>
        <p:nvSpPr>
          <p:cNvPr id="11" name="Rectangle 10"/>
          <p:cNvSpPr>
            <a:spLocks noGrp="1"/>
          </p:cNvSpPr>
          <p:nvPr/>
        </p:nvSpPr>
        <p:spPr>
          <a:xfrm>
            <a:off x="4810125" y="3171825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02</a:t>
            </a:r>
            <a:endParaRPr sz="150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4286250" y="4000500"/>
            <a:ext cx="1762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РЕШЕНИЕ В КЕЙСЕ</a:t>
            </a:r>
            <a:endParaRPr sz="112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Oval 12"/>
          <p:cNvSpPr>
            <a:spLocks noGrp="1"/>
          </p:cNvSpPr>
          <p:nvPr/>
        </p:nvSpPr>
        <p:spPr>
          <a:xfrm>
            <a:off x="6762750" y="2971800"/>
            <a:ext cx="723900" cy="723900"/>
          </a:xfrm>
          <a:prstGeom prst="ellipse">
            <a:avLst/>
          </a:prstGeom>
          <a:solidFill>
            <a:srgbClr val="14966F"/>
          </a:solidFill>
          <a:ln w="0">
            <a:noFill/>
            <a:prstDash val="solid"/>
          </a:ln>
        </p:spPr>
      </p:sp>
      <p:sp>
        <p:nvSpPr>
          <p:cNvPr id="14" name="Rectangle 13"/>
          <p:cNvSpPr>
            <a:spLocks noGrp="1"/>
          </p:cNvSpPr>
          <p:nvPr/>
        </p:nvSpPr>
        <p:spPr>
          <a:xfrm>
            <a:off x="6762750" y="3171825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03</a:t>
            </a:r>
            <a:endParaRPr sz="150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238875" y="4000500"/>
            <a:ext cx="1762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ОБЪЯСНЯЮЩАЯ
ОБРАТНАЯ СВЯЗЬ</a:t>
            </a:r>
            <a:endParaRPr sz="112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Oval 15"/>
          <p:cNvSpPr>
            <a:spLocks noGrp="1"/>
          </p:cNvSpPr>
          <p:nvPr/>
        </p:nvSpPr>
        <p:spPr>
          <a:xfrm>
            <a:off x="8715375" y="2971800"/>
            <a:ext cx="723900" cy="723900"/>
          </a:xfrm>
          <a:prstGeom prst="ellipse">
            <a:avLst/>
          </a:prstGeom>
          <a:solidFill>
            <a:srgbClr val="14966F"/>
          </a:solidFill>
          <a:ln w="0">
            <a:noFill/>
            <a:prstDash val="solid"/>
          </a:ln>
        </p:spPr>
      </p:sp>
      <p:sp>
        <p:nvSpPr>
          <p:cNvPr id="17" name="Rectangle 16"/>
          <p:cNvSpPr>
            <a:spLocks noGrp="1"/>
          </p:cNvSpPr>
          <p:nvPr/>
        </p:nvSpPr>
        <p:spPr>
          <a:xfrm>
            <a:off x="8715375" y="3171825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B1</a:t>
            </a:r>
            <a:endParaRPr sz="150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8191500" y="4000500"/>
            <a:ext cx="1762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ИТОГОВЫЙ КОНТРОЛЬ</a:t>
            </a:r>
            <a:endParaRPr sz="112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Oval 18"/>
          <p:cNvSpPr>
            <a:spLocks noGrp="1"/>
          </p:cNvSpPr>
          <p:nvPr/>
        </p:nvSpPr>
        <p:spPr>
          <a:xfrm>
            <a:off x="10668000" y="2971800"/>
            <a:ext cx="723900" cy="723900"/>
          </a:xfrm>
          <a:prstGeom prst="ellipse">
            <a:avLst/>
          </a:prstGeom>
          <a:solidFill>
            <a:srgbClr val="14966F"/>
          </a:solidFill>
          <a:ln w="0">
            <a:noFill/>
            <a:prstDash val="solid"/>
          </a:ln>
        </p:spPr>
      </p:sp>
      <p:sp>
        <p:nvSpPr>
          <p:cNvPr id="20" name="Rectangle 19"/>
          <p:cNvSpPr>
            <a:spLocks noGrp="1"/>
          </p:cNvSpPr>
          <p:nvPr/>
        </p:nvSpPr>
        <p:spPr>
          <a:xfrm>
            <a:off x="10668000" y="3171825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90</a:t>
            </a:r>
            <a:endParaRPr sz="150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10144125" y="4000500"/>
            <a:ext cx="1762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ПОВТОРНЫЙ КЕЙС</a:t>
            </a:r>
            <a:endParaRPr sz="112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Rounded Rectangle 21"/>
          <p:cNvSpPr>
            <a:spLocks noGrp="1"/>
          </p:cNvSpPr>
          <p:nvPr/>
        </p:nvSpPr>
        <p:spPr>
          <a:xfrm>
            <a:off x="647700" y="5429250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0D4265"/>
          </a:solidFill>
          <a:ln w="0">
            <a:noFill/>
            <a:prstDash val="solid"/>
          </a:ln>
        </p:spPr>
      </p:sp>
      <p:sp>
        <p:nvSpPr>
          <p:cNvPr id="23" name="Rectangle 22"/>
          <p:cNvSpPr>
            <a:spLocks noGrp="1"/>
          </p:cNvSpPr>
          <p:nvPr/>
        </p:nvSpPr>
        <p:spPr>
          <a:xfrm>
            <a:off x="971550" y="5572125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Сравнивается не память, а способность выбрать безопасное действие: до обучения, сразу после и через 90 дней.</a:t>
            </a:r>
            <a:endParaRPr sz="127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4" name="Rectangle 23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 w="0">
            <a:noFill/>
            <a:prstDash val="solid"/>
          </a:ln>
        </p:spPr>
      </p:sp>
      <p:sp>
        <p:nvSpPr>
          <p:cNvPr id="25" name="Rectangle 24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6" name="Rectangle 25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rPr>
              <a:t>07</a:t>
            </a:r>
            <a:endParaRPr sz="975" b="1" i="0">
              <a:solidFill>
                <a:srgbClr val="F2A044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" name="Rectangle 22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КЕЙС-СИМУЛЯТОР РЕШЕНИЙ</a:t>
            </a:r>
            <a:endParaRPr sz="112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075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defRPr>
            </a:pPr>
            <a:r>
              <a:rPr sz="3075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Кейс-симулятор — цифровая репетиция финансового риска</a:t>
            </a:r>
            <a:endParaRPr sz="3075" b="0" i="0">
              <a:solidFill>
                <a:srgbClr val="082F4C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ounded Rectangle 2"/>
          <p:cNvSpPr>
            <a:spLocks noGrp="1"/>
          </p:cNvSpPr>
          <p:nvPr/>
        </p:nvSpPr>
        <p:spPr>
          <a:xfrm>
            <a:off x="571500" y="1590675"/>
            <a:ext cx="6057900" cy="3867150"/>
          </a:xfrm>
          <a:prstGeom prst="roundRect">
            <a:avLst>
              <a:gd name="adj" fmla="val 4926"/>
            </a:avLst>
          </a:prstGeom>
          <a:solidFill>
            <a:srgbClr val="FFFFFF"/>
          </a:solidFill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7">
            <a:srgbClr val="FFFFFF"/>
          </a:effectRef>
          <a:fontRef idx="major"/>
        </p:style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"/>
          <a:srcRect t="84" b="84"/>
          <a:stretch>
            <a:fillRect/>
          </a:stretch>
        </p:blipFill>
        <p:spPr>
          <a:xfrm>
            <a:off x="647700" y="1666875"/>
            <a:ext cx="5905500" cy="3714750"/>
          </a:xfrm>
          <a:prstGeom prst="roundRect">
            <a:avLst/>
          </a:prstGeom>
        </p:spPr>
      </p:pic>
      <p:sp>
        <p:nvSpPr>
          <p:cNvPr id="5" name="Rectangle 4"/>
          <p:cNvSpPr>
            <a:spLocks noGrp="1"/>
          </p:cNvSpPr>
          <p:nvPr/>
        </p:nvSpPr>
        <p:spPr>
          <a:xfrm>
            <a:off x="647700" y="1666875"/>
            <a:ext cx="5905500" cy="1466850"/>
          </a:xfrm>
          <a:prstGeom prst="rect">
            <a:avLst/>
          </a:prstGeom>
          <a:solidFill>
            <a:srgbClr val="F4F7F6"/>
          </a:solidFill>
          <a:ln w="0">
            <a:noFill/>
            <a:prstDash val="solid"/>
          </a:ln>
        </p:spPr>
      </p:sp>
      <p:sp>
        <p:nvSpPr>
          <p:cNvPr id="6" name="Rectangle 5"/>
          <p:cNvSpPr>
            <a:spLocks noGrp="1"/>
          </p:cNvSpPr>
          <p:nvPr/>
        </p:nvSpPr>
        <p:spPr>
          <a:xfrm>
            <a:off x="876300" y="2047875"/>
            <a:ext cx="476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900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ФРАГМЕНТ ПОРТАЛА · ТЕСТЫ-ТРЕНАЖЁРЫ</a:t>
            </a:r>
            <a:endParaRPr sz="900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876300" y="2400300"/>
            <a:ext cx="52863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Пользователь принимает решение до подсказки, видит последствия и получает следующий учебный шаг.</a:t>
            </a:r>
            <a:endParaRPr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143750" y="1762125"/>
            <a:ext cx="3714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900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КАК РАБОТАЕТ СИМУЛЯТОР</a:t>
            </a:r>
            <a:endParaRPr sz="900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143750" y="2238375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01</a:t>
            </a:r>
            <a:endParaRPr sz="2100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734300" y="2257425"/>
            <a:ext cx="3505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СИТУАЦИЯ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734300" y="2647950"/>
            <a:ext cx="35052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реалистичный контекст, давление и неполные данные</a:t>
            </a:r>
            <a:endParaRPr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7143750" y="3286125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02</a:t>
            </a:r>
            <a:endParaRPr sz="210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734300" y="3305175"/>
            <a:ext cx="3505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РЕШЕНИЕ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7734300" y="3695700"/>
            <a:ext cx="35052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опасный · менее опасный · безопасный вариант</a:t>
            </a:r>
            <a:endParaRPr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7143750" y="4333875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03</a:t>
            </a:r>
            <a:endParaRPr sz="2100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7734300" y="4352925"/>
            <a:ext cx="3505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ОБРАТНАЯ СВЯЗЬ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7734300" y="4743450"/>
            <a:ext cx="35052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показывает последствия и направляет к следующему действию</a:t>
            </a:r>
            <a:endParaRPr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Rounded Rectangle 17"/>
          <p:cNvSpPr>
            <a:spLocks noGrp="1"/>
          </p:cNvSpPr>
          <p:nvPr/>
        </p:nvSpPr>
        <p:spPr>
          <a:xfrm>
            <a:off x="647700" y="5619750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E5F4EE"/>
          </a:solidFill>
          <a:ln w="0">
            <a:noFill/>
            <a:prstDash val="solid"/>
          </a:ln>
        </p:spPr>
      </p:sp>
      <p:sp>
        <p:nvSpPr>
          <p:cNvPr id="19" name="Rectangle 18"/>
          <p:cNvSpPr>
            <a:spLocks noGrp="1"/>
          </p:cNvSpPr>
          <p:nvPr/>
        </p:nvSpPr>
        <p:spPr>
          <a:xfrm>
            <a:off x="971550" y="5762625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Безопасно ошибиться в симуляторе — чтобы не ошибиться в реальной финансовой операции.</a:t>
            </a:r>
            <a:endParaRPr sz="12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D6E1E1"/>
          </a:solidFill>
          <a:ln w="0">
            <a:noFill/>
            <a:prstDash val="solid"/>
          </a:ln>
        </p:spPr>
      </p:sp>
      <p:sp>
        <p:nvSpPr>
          <p:cNvPr id="21" name="Rectangle 20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Rectangle 21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08</a:t>
            </a:r>
            <a:endParaRPr sz="9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Rectangle 23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ОБЪЯСНЯЮЩАЯ ОБРАТНАЯ СВЯЗЬ</a:t>
            </a:r>
            <a:endParaRPr sz="112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075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defRPr>
            </a:pPr>
            <a:r>
              <a:rPr sz="3075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Неверный выбор становится маршрутом к безопасному решению</a:t>
            </a:r>
            <a:endParaRPr sz="3075" b="0" i="0">
              <a:solidFill>
                <a:srgbClr val="082F4C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ounded Rectangle 2"/>
          <p:cNvSpPr>
            <a:spLocks noGrp="1"/>
          </p:cNvSpPr>
          <p:nvPr/>
        </p:nvSpPr>
        <p:spPr>
          <a:xfrm>
            <a:off x="1000125" y="2381250"/>
            <a:ext cx="2095500" cy="166116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9525">
            <a:solidFill>
              <a:srgbClr val="D6E1E1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sp>
        <p:nvSpPr>
          <p:cNvPr id="4" name="Rectangle 3"/>
          <p:cNvSpPr>
            <a:spLocks noGrp="1"/>
          </p:cNvSpPr>
          <p:nvPr/>
        </p:nvSpPr>
        <p:spPr>
          <a:xfrm>
            <a:off x="1190625" y="2571750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01</a:t>
            </a:r>
            <a:endParaRPr sz="210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1190625" y="3095625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ВЫБОР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1190625" y="3338830"/>
            <a:ext cx="1714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какое дейстаие было совершено пользователем (обучающимся)?</a:t>
            </a:r>
            <a:endParaRPr lang="ru-RU"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ounded Rectangle 6"/>
          <p:cNvSpPr>
            <a:spLocks noGrp="1"/>
          </p:cNvSpPr>
          <p:nvPr/>
        </p:nvSpPr>
        <p:spPr>
          <a:xfrm>
            <a:off x="3714750" y="2381250"/>
            <a:ext cx="2095500" cy="1619250"/>
          </a:xfrm>
          <a:prstGeom prst="roundRect">
            <a:avLst>
              <a:gd name="adj" fmla="val 10588"/>
            </a:avLst>
          </a:prstGeom>
          <a:solidFill>
            <a:srgbClr val="FFF1DE"/>
          </a:solidFill>
          <a:ln w="9525">
            <a:solidFill>
              <a:srgbClr val="D6E1E1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sp>
        <p:nvSpPr>
          <p:cNvPr id="8" name="Rectangle 7"/>
          <p:cNvSpPr>
            <a:spLocks noGrp="1"/>
          </p:cNvSpPr>
          <p:nvPr/>
        </p:nvSpPr>
        <p:spPr>
          <a:xfrm>
            <a:off x="3905250" y="2571750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02</a:t>
            </a:r>
            <a:endParaRPr sz="2100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3905250" y="3095625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УРОВЕНЬ РИСКА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3905250" y="3357245"/>
            <a:ext cx="1714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насколько то самое действие опасно, т.е. финансово небезопасно? </a:t>
            </a:r>
            <a:endParaRPr lang="ru-RU"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ounded Rectangle 10"/>
          <p:cNvSpPr>
            <a:spLocks noGrp="1"/>
          </p:cNvSpPr>
          <p:nvPr/>
        </p:nvSpPr>
        <p:spPr>
          <a:xfrm>
            <a:off x="6429375" y="2381250"/>
            <a:ext cx="2095500" cy="161925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9525">
            <a:solidFill>
              <a:srgbClr val="D6E1E1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sp>
        <p:nvSpPr>
          <p:cNvPr id="12" name="Rectangle 11"/>
          <p:cNvSpPr>
            <a:spLocks noGrp="1"/>
          </p:cNvSpPr>
          <p:nvPr/>
        </p:nvSpPr>
        <p:spPr>
          <a:xfrm>
            <a:off x="6619875" y="2571750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03</a:t>
            </a:r>
            <a:endParaRPr sz="210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619875" y="3095625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ОБЪЯСНЕНИЕ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6619875" y="3338830"/>
            <a:ext cx="1714500" cy="5359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причинно-следственная связь,осведомленность о потенциальных кейсов</a:t>
            </a:r>
            <a:endParaRPr lang="ru-RU"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ounded Rectangle 14"/>
          <p:cNvSpPr>
            <a:spLocks noGrp="1"/>
          </p:cNvSpPr>
          <p:nvPr/>
        </p:nvSpPr>
        <p:spPr>
          <a:xfrm>
            <a:off x="9144000" y="2381250"/>
            <a:ext cx="2095500" cy="161925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9525">
            <a:solidFill>
              <a:srgbClr val="D6E1E1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sp>
        <p:nvSpPr>
          <p:cNvPr id="16" name="Rectangle 15"/>
          <p:cNvSpPr>
            <a:spLocks noGrp="1"/>
          </p:cNvSpPr>
          <p:nvPr/>
        </p:nvSpPr>
        <p:spPr>
          <a:xfrm>
            <a:off x="9334500" y="2571750"/>
            <a:ext cx="57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04</a:t>
            </a:r>
            <a:endParaRPr sz="210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9334500" y="305308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КОРРЕКЦИЯ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9334500" y="3216910"/>
            <a:ext cx="1714500" cy="6578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какова слабая сторона у пользователя, в каком направлении навык требует проработки?</a:t>
            </a:r>
            <a:endParaRPr lang="ru-RU"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Rounded Rectangle 18"/>
          <p:cNvSpPr>
            <a:spLocks noGrp="1"/>
          </p:cNvSpPr>
          <p:nvPr/>
        </p:nvSpPr>
        <p:spPr>
          <a:xfrm>
            <a:off x="429895" y="5035550"/>
            <a:ext cx="11114405" cy="1084580"/>
          </a:xfrm>
          <a:prstGeom prst="roundRect">
            <a:avLst>
              <a:gd name="adj" fmla="val 24138"/>
            </a:avLst>
          </a:prstGeom>
          <a:solidFill>
            <a:srgbClr val="E5F4EE"/>
          </a:solidFill>
          <a:ln w="0">
            <a:noFill/>
            <a:prstDash val="solid"/>
          </a:ln>
        </p:spPr>
      </p:sp>
      <p:sp>
        <p:nvSpPr>
          <p:cNvPr id="20" name="Rectangle 19"/>
          <p:cNvSpPr>
            <a:spLocks noGrp="1"/>
          </p:cNvSpPr>
          <p:nvPr/>
        </p:nvSpPr>
        <p:spPr>
          <a:xfrm>
            <a:off x="544830" y="5118735"/>
            <a:ext cx="10760075" cy="8280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just">
              <a:buNone/>
              <a:def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275" i="0">
                <a:solidFill>
                  <a:srgbClr val="14966F"/>
                </a:solidFill>
                <a:latin typeface="Bernard MT Condensed" panose="02050806060905020404" charset="0"/>
                <a:ea typeface="SimHei" panose="02010609060101010101" charset="-122"/>
                <a:cs typeface="Bernard MT Condensed" panose="02050806060905020404" charset="0"/>
              </a:rPr>
              <a:t>Сайт не сообщает только «неверно»: он помогает выстроить грамотную мысль и выбрать финансово безопасную стратегию</a:t>
            </a:r>
            <a:r>
              <a:rPr lang="ru-RU" sz="1275" i="0">
                <a:solidFill>
                  <a:srgbClr val="14966F"/>
                </a:solidFill>
                <a:latin typeface="Bernard MT Condensed" panose="02050806060905020404" charset="0"/>
                <a:ea typeface="SimHei" panose="02010609060101010101" charset="-122"/>
                <a:cs typeface="Bernard MT Condensed" panose="02050806060905020404" charset="0"/>
              </a:rPr>
              <a:t>.  Портал определяет слабые стороны исходя их автоматизированной информации в цифровом досье обучающегося. В случае, где обучаемый показыввает результат ниже среднего, его электронное досье переходит в отвественность модераторов-лаборантов для более глубокой обработки получения знаний,ведущих к получению финансово безопасного иммунитета,чем и реализуют грамотную деятельность  лаборатории  при РГУП им. В.М. Лебедева.</a:t>
            </a:r>
            <a:endParaRPr lang="ru-RU" sz="1275" i="0">
              <a:solidFill>
                <a:srgbClr val="14966F"/>
              </a:solidFill>
              <a:latin typeface="Bernard MT Condensed" panose="02050806060905020404" charset="0"/>
              <a:ea typeface="SimHei" panose="02010609060101010101" charset="-122"/>
              <a:cs typeface="Bernard MT Condensed" panose="02050806060905020404" charset="0"/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D6E1E1"/>
          </a:solidFill>
          <a:ln w="0">
            <a:noFill/>
            <a:prstDash val="solid"/>
          </a:ln>
        </p:spPr>
      </p:sp>
      <p:sp>
        <p:nvSpPr>
          <p:cNvPr id="22" name="Rectangle 21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09</a:t>
            </a:r>
            <a:endParaRPr sz="9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9" name="Rectangle 28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ОПОРНЫЙ АЛГОРИТМ</a:t>
            </a:r>
            <a:endParaRPr sz="112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33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defRPr>
            </a:pPr>
            <a:r>
              <a:rPr sz="33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Пять </a:t>
            </a:r>
            <a:r>
              <a:rPr lang="ru-RU" sz="33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памятных </a:t>
            </a:r>
            <a:r>
              <a:rPr sz="33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действий</a:t>
            </a:r>
            <a:r>
              <a:rPr lang="ru-RU" sz="33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,</a:t>
            </a:r>
            <a:r>
              <a:rPr sz="33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 поддерживаю</a:t>
            </a:r>
            <a:r>
              <a:rPr lang="ru-RU" sz="33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щие</a:t>
            </a:r>
            <a:r>
              <a:rPr sz="33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 профессиональный модуль</a:t>
            </a:r>
            <a:endParaRPr sz="3300" b="0" i="0">
              <a:solidFill>
                <a:srgbClr val="082F4C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285875" y="3143250"/>
            <a:ext cx="9620250" cy="28575"/>
          </a:xfrm>
          <a:prstGeom prst="rect">
            <a:avLst/>
          </a:prstGeom>
          <a:solidFill>
            <a:srgbClr val="D6E1E1"/>
          </a:solidFill>
          <a:ln w="0">
            <a:noFill/>
            <a:prstDash val="solid"/>
          </a:ln>
        </p:spPr>
      </p:sp>
      <p:sp>
        <p:nvSpPr>
          <p:cNvPr id="4" name="Oval 3"/>
          <p:cNvSpPr>
            <a:spLocks noGrp="1"/>
          </p:cNvSpPr>
          <p:nvPr/>
        </p:nvSpPr>
        <p:spPr>
          <a:xfrm>
            <a:off x="904875" y="2781300"/>
            <a:ext cx="723900" cy="723900"/>
          </a:xfrm>
          <a:prstGeom prst="ellipse">
            <a:avLst/>
          </a:prstGeom>
          <a:solidFill>
            <a:srgbClr val="14966F"/>
          </a:solidFill>
          <a:ln w="0">
            <a:noFill/>
            <a:prstDash val="solid"/>
          </a:ln>
        </p:spPr>
      </p:sp>
      <p:sp>
        <p:nvSpPr>
          <p:cNvPr id="5" name="Rectangle 4"/>
          <p:cNvSpPr>
            <a:spLocks noGrp="1"/>
          </p:cNvSpPr>
          <p:nvPr/>
        </p:nvSpPr>
        <p:spPr>
          <a:xfrm>
            <a:off x="904875" y="2971800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8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18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1</a:t>
            </a:r>
            <a:endParaRPr sz="180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428625" y="3762375"/>
            <a:ext cx="171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Остановиться</a:t>
            </a:r>
            <a:endParaRPr sz="1275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333375" y="4476750"/>
            <a:ext cx="1905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09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не действовать под давлением</a:t>
            </a:r>
            <a:endParaRPr sz="109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Oval 7"/>
          <p:cNvSpPr>
            <a:spLocks noGrp="1"/>
          </p:cNvSpPr>
          <p:nvPr/>
        </p:nvSpPr>
        <p:spPr>
          <a:xfrm>
            <a:off x="3143250" y="2781300"/>
            <a:ext cx="723900" cy="723900"/>
          </a:xfrm>
          <a:prstGeom prst="ellipse">
            <a:avLst/>
          </a:prstGeom>
          <a:solidFill>
            <a:srgbClr val="14966F"/>
          </a:solidFill>
          <a:ln w="0">
            <a:noFill/>
            <a:prstDash val="solid"/>
          </a:ln>
        </p:spPr>
      </p:sp>
      <p:sp>
        <p:nvSpPr>
          <p:cNvPr id="9" name="Rectangle 8"/>
          <p:cNvSpPr>
            <a:spLocks noGrp="1"/>
          </p:cNvSpPr>
          <p:nvPr/>
        </p:nvSpPr>
        <p:spPr>
          <a:xfrm>
            <a:off x="3143250" y="2971800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8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18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2</a:t>
            </a:r>
            <a:endParaRPr sz="180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2667000" y="3762375"/>
            <a:ext cx="171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Защитить доступ</a:t>
            </a:r>
            <a:endParaRPr sz="1275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2571750" y="4476750"/>
            <a:ext cx="1905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09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не передавать коды и реквизиты</a:t>
            </a:r>
            <a:endParaRPr sz="109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Oval 11"/>
          <p:cNvSpPr>
            <a:spLocks noGrp="1"/>
          </p:cNvSpPr>
          <p:nvPr/>
        </p:nvSpPr>
        <p:spPr>
          <a:xfrm>
            <a:off x="5381625" y="2781300"/>
            <a:ext cx="723900" cy="723900"/>
          </a:xfrm>
          <a:prstGeom prst="ellipse">
            <a:avLst/>
          </a:prstGeom>
          <a:solidFill>
            <a:srgbClr val="14966F"/>
          </a:solidFill>
          <a:ln w="0">
            <a:noFill/>
            <a:prstDash val="solid"/>
          </a:ln>
        </p:spPr>
      </p:sp>
      <p:sp>
        <p:nvSpPr>
          <p:cNvPr id="13" name="Rectangle 12"/>
          <p:cNvSpPr>
            <a:spLocks noGrp="1"/>
          </p:cNvSpPr>
          <p:nvPr/>
        </p:nvSpPr>
        <p:spPr>
          <a:xfrm>
            <a:off x="5381625" y="2971800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8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18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3</a:t>
            </a:r>
            <a:endParaRPr sz="180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4905375" y="3762375"/>
            <a:ext cx="171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Проверить</a:t>
            </a:r>
            <a:endParaRPr sz="1275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4810125" y="4476750"/>
            <a:ext cx="1905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09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открыть официальный канал</a:t>
            </a:r>
            <a:endParaRPr sz="109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Oval 15"/>
          <p:cNvSpPr>
            <a:spLocks noGrp="1"/>
          </p:cNvSpPr>
          <p:nvPr/>
        </p:nvSpPr>
        <p:spPr>
          <a:xfrm>
            <a:off x="7620000" y="2781300"/>
            <a:ext cx="723900" cy="723900"/>
          </a:xfrm>
          <a:prstGeom prst="ellipse">
            <a:avLst/>
          </a:prstGeom>
          <a:solidFill>
            <a:srgbClr val="F2A044"/>
          </a:solidFill>
          <a:ln w="0">
            <a:noFill/>
            <a:prstDash val="solid"/>
          </a:ln>
        </p:spPr>
      </p:sp>
      <p:sp>
        <p:nvSpPr>
          <p:cNvPr id="17" name="Rectangle 16"/>
          <p:cNvSpPr>
            <a:spLocks noGrp="1"/>
          </p:cNvSpPr>
          <p:nvPr/>
        </p:nvSpPr>
        <p:spPr>
          <a:xfrm>
            <a:off x="7620000" y="2971800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8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18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4</a:t>
            </a:r>
            <a:endParaRPr sz="180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7143750" y="3762375"/>
            <a:ext cx="171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Выбрать действие</a:t>
            </a:r>
            <a:endParaRPr sz="1275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7048500" y="4476750"/>
            <a:ext cx="1905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09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прекратить контакт или операцию</a:t>
            </a:r>
            <a:endParaRPr sz="109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Oval 19"/>
          <p:cNvSpPr>
            <a:spLocks noGrp="1"/>
          </p:cNvSpPr>
          <p:nvPr/>
        </p:nvSpPr>
        <p:spPr>
          <a:xfrm>
            <a:off x="9858375" y="2781300"/>
            <a:ext cx="723900" cy="723900"/>
          </a:xfrm>
          <a:prstGeom prst="ellipse">
            <a:avLst/>
          </a:prstGeom>
          <a:solidFill>
            <a:srgbClr val="14966F"/>
          </a:solidFill>
          <a:ln w="0">
            <a:noFill/>
            <a:prstDash val="solid"/>
          </a:ln>
        </p:spPr>
      </p:sp>
      <p:sp>
        <p:nvSpPr>
          <p:cNvPr id="21" name="Rectangle 20"/>
          <p:cNvSpPr>
            <a:spLocks noGrp="1"/>
          </p:cNvSpPr>
          <p:nvPr/>
        </p:nvSpPr>
        <p:spPr>
          <a:xfrm>
            <a:off x="9858375" y="2971800"/>
            <a:ext cx="72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8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1800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5</a:t>
            </a:r>
            <a:endParaRPr sz="1800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22" name="Rectangle 21"/>
          <p:cNvSpPr>
            <a:spLocks noGrp="1"/>
          </p:cNvSpPr>
          <p:nvPr/>
        </p:nvSpPr>
        <p:spPr>
          <a:xfrm>
            <a:off x="9382125" y="3762375"/>
            <a:ext cx="171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Зафиксировать</a:t>
            </a:r>
            <a:endParaRPr sz="1275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9286875" y="4476750"/>
            <a:ext cx="1905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09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09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сохранить и обратиться</a:t>
            </a:r>
            <a:endParaRPr sz="109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4" name="Rounded Rectangle 23"/>
          <p:cNvSpPr>
            <a:spLocks noGrp="1"/>
          </p:cNvSpPr>
          <p:nvPr/>
        </p:nvSpPr>
        <p:spPr>
          <a:xfrm>
            <a:off x="647700" y="5619750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E5F4EE"/>
          </a:solidFill>
          <a:ln w="0">
            <a:noFill/>
            <a:prstDash val="solid"/>
          </a:ln>
        </p:spPr>
      </p:sp>
      <p:sp>
        <p:nvSpPr>
          <p:cNvPr id="25" name="Rectangle 24"/>
          <p:cNvSpPr>
            <a:spLocks noGrp="1"/>
          </p:cNvSpPr>
          <p:nvPr/>
        </p:nvSpPr>
        <p:spPr>
          <a:xfrm>
            <a:off x="971550" y="5762625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Это вспомогательный алгоритм внутри </a:t>
            </a:r>
            <a:r>
              <a:rPr lang="ru-RU"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портала</a:t>
            </a: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 и кейс-симулятора: он ведёт к финансово безопасному решению</a:t>
            </a:r>
            <a:r>
              <a:rPr lang="ru-RU"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подменя</a:t>
            </a:r>
            <a:r>
              <a:rPr lang="ru-RU"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я</a:t>
            </a: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 обучение.</a:t>
            </a:r>
            <a:endParaRPr sz="12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6" name="Rectangle 25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D6E1E1"/>
          </a:solidFill>
          <a:ln w="0">
            <a:noFill/>
            <a:prstDash val="solid"/>
          </a:ln>
        </p:spPr>
      </p:sp>
      <p:sp>
        <p:nvSpPr>
          <p:cNvPr id="27" name="Rectangle 26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8" name="Rectangle 27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10</a:t>
            </a:r>
            <a:endParaRPr sz="9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Rectangle 19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ИЗМЕРЯЕМЫЙ РЕЗУЛЬТАТ</a:t>
            </a:r>
            <a:endParaRPr sz="112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0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defRPr>
            </a:pPr>
            <a:r>
              <a:rPr sz="30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Оценивается безопасное поведение, а не просмотр страниц</a:t>
            </a:r>
            <a:endParaRPr sz="3000" b="0" i="0">
              <a:solidFill>
                <a:srgbClr val="082F4C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47700" y="1952625"/>
            <a:ext cx="1047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375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3375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S</a:t>
            </a:r>
            <a:endParaRPr sz="3375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790700" y="1981200"/>
            <a:ext cx="3714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ДОЛЯ БЕЗОПАСНЫХ РЕШЕНИЙ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1790700" y="2524125"/>
            <a:ext cx="3714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безопасные решения / все решения</a:t>
            </a:r>
            <a:endParaRPr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076950" y="1952625"/>
            <a:ext cx="1047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375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3375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E</a:t>
            </a:r>
            <a:endParaRPr sz="3375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7219950" y="1981200"/>
            <a:ext cx="3714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СТРУКТУРА ОШИБОК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219950" y="2524125"/>
            <a:ext cx="3714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опасные и менее опасные решения</a:t>
            </a:r>
            <a:endParaRPr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47700" y="3714750"/>
            <a:ext cx="1047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375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3375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Δ</a:t>
            </a:r>
            <a:endParaRPr sz="3375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1790700" y="3743325"/>
            <a:ext cx="3714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ИТОГОВОЕ ЭССЕ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1790700" y="4286250"/>
            <a:ext cx="3714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решение новой ситуации · аргументация · при согласии — разбор с модератором</a:t>
            </a:r>
            <a:endParaRPr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076950" y="3714750"/>
            <a:ext cx="1047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3375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3375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K90</a:t>
            </a:r>
            <a:endParaRPr sz="3375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219950" y="3743325"/>
            <a:ext cx="3714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СОХРАНЕНИЕ НАВЫКА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7219950" y="4286250"/>
            <a:ext cx="3714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повторный кейс через 90 дней в новом контексте</a:t>
            </a:r>
            <a:endParaRPr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ounded Rectangle 14"/>
          <p:cNvSpPr>
            <a:spLocks noGrp="1"/>
          </p:cNvSpPr>
          <p:nvPr/>
        </p:nvSpPr>
        <p:spPr>
          <a:xfrm>
            <a:off x="647700" y="5524500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E5F4EE"/>
          </a:solidFill>
          <a:ln w="0">
            <a:noFill/>
            <a:prstDash val="solid"/>
          </a:ln>
        </p:spPr>
      </p:sp>
      <p:sp>
        <p:nvSpPr>
          <p:cNvPr id="16" name="Rectangle 15"/>
          <p:cNvSpPr>
            <a:spLocks noGrp="1"/>
          </p:cNvSpPr>
          <p:nvPr/>
        </p:nvSpPr>
        <p:spPr>
          <a:xfrm>
            <a:off x="971550" y="5667375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Сертификат подтверждает прохождение информационного курса и не является документом об образовании и (или) о квалификации.</a:t>
            </a:r>
            <a:endParaRPr sz="12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D6E1E1"/>
          </a:solidFill>
          <a:ln w="0">
            <a:noFill/>
            <a:prstDash val="solid"/>
          </a:ln>
        </p:spPr>
      </p:sp>
      <p:sp>
        <p:nvSpPr>
          <p:cNvPr id="18" name="Rectangle 17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11</a:t>
            </a:r>
            <a:endParaRPr sz="9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F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" name="Rectangle 20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rPr>
              <a:t>ЦИФРОВОЙ ПРОФИЛЬ БЕЗОПАСНОСТИ</a:t>
            </a:r>
            <a:endParaRPr sz="1125" b="1" i="0">
              <a:solidFill>
                <a:srgbClr val="69D9B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925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2925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Персональное учебное досье пользователя</a:t>
            </a:r>
            <a:endParaRPr sz="2925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47700" y="200025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rPr>
              <a:t>01</a:t>
            </a:r>
            <a:endParaRPr sz="2100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238250" y="2019300"/>
            <a:ext cx="42195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КОНТЕКСТ</a:t>
            </a:r>
            <a:endParaRPr sz="135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1238250" y="2409825"/>
            <a:ext cx="42195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категория · язык · выбранный курс · юрисдикция правового модуля</a:t>
            </a:r>
            <a:endParaRPr sz="116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076950" y="200025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02</a:t>
            </a:r>
            <a:endParaRPr sz="2100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667500" y="2019300"/>
            <a:ext cx="42195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ИСТОРИЯ РЕШЕНИЙ</a:t>
            </a:r>
            <a:endParaRPr sz="135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6667500" y="2409825"/>
            <a:ext cx="42195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безопасные решения · ошибки · преимущества · слабые зоны</a:t>
            </a:r>
            <a:endParaRPr sz="116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47700" y="361950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rPr>
              <a:t>03</a:t>
            </a:r>
            <a:endParaRPr sz="2100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1238250" y="3638550"/>
            <a:ext cx="42195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ПЕРСОНАЛЬНЫЙ ПЛАН</a:t>
            </a:r>
            <a:endParaRPr sz="135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1238250" y="4029075"/>
            <a:ext cx="42195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назначенные модули · кейсы · рекомендации по повторению</a:t>
            </a:r>
            <a:endParaRPr sz="116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076950" y="361950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04</a:t>
            </a:r>
            <a:endParaRPr sz="2100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667500" y="3638550"/>
            <a:ext cx="42195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СОХРАНЕНИЕ НАВЫКА</a:t>
            </a:r>
            <a:endParaRPr sz="135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6667500" y="4029075"/>
            <a:ext cx="42195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0 · 14 · 30 · 90 дней: тренировка, перенос и контроль</a:t>
            </a:r>
            <a:endParaRPr sz="1165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47700" y="4838700"/>
            <a:ext cx="108966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Профиль фиксирует не личные финансы, а учебные результаты и помогает выбрать следующий сценарий.</a:t>
            </a:r>
            <a:endParaRPr sz="120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Rounded Rectangle 15"/>
          <p:cNvSpPr>
            <a:spLocks noGrp="1"/>
          </p:cNvSpPr>
          <p:nvPr/>
        </p:nvSpPr>
        <p:spPr>
          <a:xfrm>
            <a:off x="647700" y="5572125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0D4265"/>
          </a:solidFill>
          <a:ln w="0">
            <a:noFill/>
            <a:prstDash val="solid"/>
          </a:ln>
        </p:spPr>
      </p:sp>
      <p:sp>
        <p:nvSpPr>
          <p:cNvPr id="17" name="Rectangle 16"/>
          <p:cNvSpPr>
            <a:spLocks noGrp="1"/>
          </p:cNvSpPr>
          <p:nvPr/>
        </p:nvSpPr>
        <p:spPr>
          <a:xfrm>
            <a:off x="971550" y="5715000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Это не финансовый рейтинг и не кредитная история.</a:t>
            </a:r>
            <a:endParaRPr sz="127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 w="0">
            <a:noFill/>
            <a:prstDash val="solid"/>
          </a:ln>
        </p:spPr>
      </p:sp>
      <p:sp>
        <p:nvSpPr>
          <p:cNvPr id="19" name="Rectangle 18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rPr>
              <a:t>12</a:t>
            </a:r>
            <a:endParaRPr sz="975" b="1" i="0">
              <a:solidFill>
                <a:srgbClr val="F2A044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" name="Rectangle 22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ПРОЕКТИРУЕМАЯ УНИВЕРСИТЕТСКАЯ ЛАБОРАТОРИЯ</a:t>
            </a:r>
            <a:endParaRPr sz="112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33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defRPr>
            </a:pPr>
            <a:r>
              <a:rPr sz="3300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Живая система обновления курсов</a:t>
            </a:r>
            <a:endParaRPr sz="3300" b="0" i="0">
              <a:solidFill>
                <a:srgbClr val="082F4C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47700" y="1809750"/>
            <a:ext cx="2476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615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615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5–7</a:t>
            </a:r>
            <a:endParaRPr sz="615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47700" y="2952750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8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ОТВЕТСТВЕННЫХ СТУДЕНТОВ</a:t>
            </a:r>
            <a:endParaRPr sz="180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47700" y="3571875"/>
            <a:ext cx="447675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7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ФинАвангард предлагает создать при Северо-Кавказском филиале РГУП им. В. М. Лебедева рабочую группу под научным и экспертным руководством.</a:t>
            </a:r>
            <a:endParaRPr sz="127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000750" y="1762125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01</a:t>
            </a:r>
            <a:endParaRPr sz="2100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591300" y="1781175"/>
            <a:ext cx="45053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МОНИТОРИНГ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6591300" y="2171700"/>
            <a:ext cx="45053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новая финансовая схема, киберугроза или пробел в поведении</a:t>
            </a:r>
            <a:endParaRPr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000750" y="264795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02</a:t>
            </a:r>
            <a:endParaRPr sz="210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591300" y="2667000"/>
            <a:ext cx="45053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КОЛЛЕГИАЛЬНЫЙ РАЗБОР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6591300" y="3057525"/>
            <a:ext cx="45053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право · финансы · киберриски · международный контекст</a:t>
            </a:r>
            <a:endParaRPr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000750" y="3533775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03</a:t>
            </a:r>
            <a:endParaRPr sz="2100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591300" y="3552825"/>
            <a:ext cx="45053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КОНСТРУИРОВАНИЕ КЕЙСА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6591300" y="3943350"/>
            <a:ext cx="45053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ситуация · решения · последствия · обратная связь</a:t>
            </a:r>
            <a:endParaRPr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000750" y="441960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04</a:t>
            </a:r>
            <a:endParaRPr sz="210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6591300" y="4438650"/>
            <a:ext cx="45053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ЭКСПЕРТНЫЙ ДОПУСК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6591300" y="4829175"/>
            <a:ext cx="45053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165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окончательное заключение человека перед публикацией</a:t>
            </a:r>
            <a:endParaRPr sz="1165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Rounded Rectangle 17"/>
          <p:cNvSpPr>
            <a:spLocks noGrp="1"/>
          </p:cNvSpPr>
          <p:nvPr/>
        </p:nvSpPr>
        <p:spPr>
          <a:xfrm>
            <a:off x="647700" y="5231130"/>
            <a:ext cx="10896600" cy="845820"/>
          </a:xfrm>
          <a:prstGeom prst="roundRect">
            <a:avLst>
              <a:gd name="adj" fmla="val 24138"/>
            </a:avLst>
          </a:prstGeom>
          <a:solidFill>
            <a:srgbClr val="E5F4EE"/>
          </a:solidFill>
          <a:ln w="0">
            <a:noFill/>
            <a:prstDash val="solid"/>
          </a:ln>
        </p:spPr>
      </p:sp>
      <p:sp>
        <p:nvSpPr>
          <p:cNvPr id="19" name="Rectangle 18"/>
          <p:cNvSpPr>
            <a:spLocks noGrp="1"/>
          </p:cNvSpPr>
          <p:nvPr/>
        </p:nvSpPr>
        <p:spPr>
          <a:xfrm>
            <a:off x="983615" y="5362575"/>
            <a:ext cx="10248900" cy="6610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Участники расследуют случаи, совместно конструируют безопасную стратегию и одновременно повышают профессиональную квалификацию</a:t>
            </a:r>
            <a:r>
              <a:rPr lang="ru-RU"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, актуализируя как </a:t>
            </a:r>
            <a:r>
              <a:rPr lang="ru-RU">
                <a:sym typeface="+mn-ea"/>
              </a:rPr>
              <a:t>нормативно-правовую </a:t>
            </a:r>
            <a:r>
              <a:rPr lang="ru-RU"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библиотеку, так и библиотеку потенциальный киберугроз. Следя за новыми составами преступлений в финснсовой среде,составляя реальные кейсы, встреча с которыми возможно в бытовых реалиях.  </a:t>
            </a:r>
            <a:endParaRPr lang="ru-RU" sz="12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D6E1E1"/>
          </a:solidFill>
          <a:ln w="0">
            <a:noFill/>
            <a:prstDash val="solid"/>
          </a:ln>
        </p:spPr>
      </p:sp>
      <p:sp>
        <p:nvSpPr>
          <p:cNvPr id="21" name="Rectangle 20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Rectangle 21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13</a:t>
            </a:r>
            <a:endParaRPr sz="9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F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Rectangle 19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69D9B2"/>
                </a:solidFill>
                <a:latin typeface="DejaVu Sans"/>
                <a:ea typeface="DejaVu Sans"/>
                <a:cs typeface="DejaVu Sans"/>
              </a:rPr>
              <a:t>ЖИВАЯ БИБЛИОТЕКА УГРОЗ</a:t>
            </a:r>
            <a:endParaRPr sz="1125" b="1" i="0">
              <a:solidFill>
                <a:srgbClr val="69D9B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775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defRPr>
            </a:pPr>
            <a:r>
              <a:rPr sz="2775" b="0" i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Каждое изменение угрозы запускает актуализацию портала</a:t>
            </a:r>
            <a:endParaRPr sz="2775" b="0" i="0">
              <a:solidFill>
                <a:srgbClr val="FFFFF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762000" y="2333625"/>
            <a:ext cx="66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r>
              <a:rPr sz="270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rPr>
              <a:t>01</a:t>
            </a:r>
            <a:endParaRPr sz="2700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62000" y="314325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СИГНАЛ</a:t>
            </a:r>
            <a:endParaRPr sz="150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62000" y="3667125"/>
            <a:ext cx="238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новая сх</a:t>
            </a:r>
            <a:r>
              <a:rPr lang="ru-RU"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ема</a:t>
            </a:r>
            <a:r>
              <a: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 ·</a:t>
            </a:r>
            <a:endParaRPr sz="120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 киберугроза · норма · практика</a:t>
            </a:r>
            <a:endParaRPr sz="120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3619500" y="2333625"/>
            <a:ext cx="66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270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02</a:t>
            </a:r>
            <a:endParaRPr sz="2700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3619500" y="314325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ПЕРВОИСТОЧНИК</a:t>
            </a:r>
            <a:endParaRPr sz="150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3619500" y="3667125"/>
            <a:ext cx="238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официальный источник · страна · дата · правовой контекст</a:t>
            </a:r>
            <a:endParaRPr sz="120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477000" y="2333625"/>
            <a:ext cx="66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defRPr>
            </a:pPr>
            <a:r>
              <a:rPr sz="2700" b="0" i="0">
                <a:solidFill>
                  <a:srgbClr val="F2A044"/>
                </a:solidFill>
                <a:latin typeface="DejaVu Serif"/>
                <a:ea typeface="DejaVu Serif"/>
                <a:cs typeface="DejaVu Serif"/>
              </a:rPr>
              <a:t>03</a:t>
            </a:r>
            <a:endParaRPr sz="2700" b="0" i="0">
              <a:solidFill>
                <a:srgbClr val="F2A044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477000" y="314325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ЭКСПЕРТНЫЙ ДОПУСК</a:t>
            </a:r>
            <a:endParaRPr sz="150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6477000" y="3667125"/>
            <a:ext cx="238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человек подтверждает правовую и методическую корректность</a:t>
            </a:r>
            <a:endParaRPr sz="120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9334500" y="2333625"/>
            <a:ext cx="66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defRPr>
            </a:pPr>
            <a:r>
              <a:rPr sz="2700" b="0" i="0">
                <a:solidFill>
                  <a:srgbClr val="69D9B2"/>
                </a:solidFill>
                <a:latin typeface="DejaVu Serif"/>
                <a:ea typeface="DejaVu Serif"/>
                <a:cs typeface="DejaVu Serif"/>
              </a:rPr>
              <a:t>04</a:t>
            </a:r>
            <a:endParaRPr sz="2700" b="0" i="0">
              <a:solidFill>
                <a:srgbClr val="69D9B2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9334500" y="314325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НОВАЯ ВЕРСИЯ</a:t>
            </a:r>
            <a:endParaRPr sz="1500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9334500" y="3667125"/>
            <a:ext cx="238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курс · кейс-тренажёр · ответы · рекомендации профиля</a:t>
            </a:r>
            <a:endParaRPr sz="1200" b="0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ounded Rectangle 14"/>
          <p:cNvSpPr>
            <a:spLocks noGrp="1"/>
          </p:cNvSpPr>
          <p:nvPr/>
        </p:nvSpPr>
        <p:spPr>
          <a:xfrm>
            <a:off x="647700" y="5334000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0D4265"/>
          </a:solidFill>
          <a:ln w="0">
            <a:noFill/>
            <a:prstDash val="solid"/>
          </a:ln>
        </p:spPr>
      </p:sp>
      <p:sp>
        <p:nvSpPr>
          <p:cNvPr id="16" name="Rectangle 15"/>
          <p:cNvSpPr>
            <a:spLocks noGrp="1"/>
          </p:cNvSpPr>
          <p:nvPr/>
        </p:nvSpPr>
        <p:spPr>
          <a:xfrm>
            <a:off x="971550" y="5476875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 портал попадает только датированное обновление по финансовой безопасности и кибербезопасности — с первоисточником и человеческим экспертным заключением.</a:t>
            </a:r>
            <a:endParaRPr sz="1275" b="1" i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 w="0">
            <a:noFill/>
            <a:prstDash val="solid"/>
          </a:ln>
        </p:spPr>
      </p:sp>
      <p:sp>
        <p:nvSpPr>
          <p:cNvPr id="18" name="Rectangle 17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C0D0D7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C0D0D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F2A044"/>
                </a:solidFill>
                <a:latin typeface="DejaVu Sans"/>
                <a:ea typeface="DejaVu Sans"/>
                <a:cs typeface="DejaVu Sans"/>
              </a:rPr>
              <a:t>14</a:t>
            </a:r>
            <a:endParaRPr sz="975" b="1" i="0">
              <a:solidFill>
                <a:srgbClr val="F2A044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Rectangle 19"/>
          <p:cNvSpPr>
            <a:spLocks noGrp="1"/>
          </p:cNvSpPr>
          <p:nvPr/>
        </p:nvSpPr>
        <p:spPr>
          <a:xfrm>
            <a:off x="647700" y="400050"/>
            <a:ext cx="723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МАСШТАБИРОВАНИЕ</a:t>
            </a:r>
            <a:endParaRPr sz="112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47700" y="714375"/>
            <a:ext cx="10896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925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defRPr>
            </a:pPr>
            <a:r>
              <a:rPr sz="2925" b="0" i="0">
                <a:solidFill>
                  <a:srgbClr val="082F4C"/>
                </a:solidFill>
                <a:latin typeface="DejaVu Serif"/>
                <a:ea typeface="DejaVu Serif"/>
                <a:cs typeface="DejaVu Serif"/>
              </a:rPr>
              <a:t>От университетского пилота — к международному стандарту</a:t>
            </a:r>
            <a:endParaRPr sz="2925" b="0" i="0">
              <a:solidFill>
                <a:srgbClr val="082F4C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47700" y="1809750"/>
            <a:ext cx="5905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01</a:t>
            </a:r>
            <a:endParaRPr sz="2100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428750" y="182880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ПИЛОТ</a:t>
            </a:r>
            <a:r>
              <a:rPr lang="ru-RU"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НЫЙ ВАРИАНТ</a:t>
            </a:r>
            <a:endParaRPr lang="ru-RU"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 В РГУП ИМ. В. М. ЛЕБЕДЕВА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5476875" y="1838325"/>
            <a:ext cx="533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проверка модели: B0 · B1 · 14 · 30 · 90 дней</a:t>
            </a:r>
            <a:endParaRPr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47700" y="2686050"/>
            <a:ext cx="5905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02</a:t>
            </a:r>
            <a:endParaRPr sz="210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428750" y="270510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МЕЖПОКОЛЕНЧЕСКОЕ ОБУЧЕНИЕ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5476875" y="2714625"/>
            <a:ext cx="533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единый портал для школьников, студентов, госслужащих и граждан</a:t>
            </a:r>
            <a:endParaRPr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47700" y="3562350"/>
            <a:ext cx="5905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C86C1B"/>
                </a:solidFill>
                <a:latin typeface="DejaVu Serif"/>
                <a:ea typeface="DejaVu Serif"/>
                <a:cs typeface="DejaVu Serif"/>
              </a:rPr>
              <a:t>03</a:t>
            </a:r>
            <a:endParaRPr sz="2100" b="0" i="0">
              <a:solidFill>
                <a:srgbClr val="C86C1B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1428750" y="358140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МЕЖДУНАРОДНАЯ АДАПТАЦИЯ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476875" y="3590925"/>
            <a:ext cx="533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локализация языка, угроз, права и экспертной оценки каждой страны</a:t>
            </a:r>
            <a:endParaRPr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47700" y="4438650"/>
            <a:ext cx="5905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defRPr>
            </a:pPr>
            <a:r>
              <a:rPr sz="2100" b="0" i="0">
                <a:solidFill>
                  <a:srgbClr val="14966F"/>
                </a:solidFill>
                <a:latin typeface="DejaVu Serif"/>
                <a:ea typeface="DejaVu Serif"/>
                <a:cs typeface="DejaVu Serif"/>
              </a:rPr>
              <a:t>04</a:t>
            </a:r>
            <a:endParaRPr sz="2100" b="0" i="0">
              <a:solidFill>
                <a:srgbClr val="14966F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1428750" y="445770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82F4C"/>
                </a:solidFill>
                <a:latin typeface="DejaVu Sans"/>
                <a:ea typeface="DejaVu Sans"/>
                <a:cs typeface="DejaVu Sans"/>
              </a:rPr>
              <a:t>ДОКАЗАТЕЛЬНЫЙ СТАНДАРТ</a:t>
            </a:r>
            <a:endParaRPr sz="1350" b="1" i="0">
              <a:solidFill>
                <a:srgbClr val="082F4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476875" y="4467225"/>
            <a:ext cx="533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сопоставимая система оценки реальных финансовых навыков</a:t>
            </a:r>
            <a:endParaRPr sz="1200" b="0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ounded Rectangle 14"/>
          <p:cNvSpPr>
            <a:spLocks noGrp="1"/>
          </p:cNvSpPr>
          <p:nvPr/>
        </p:nvSpPr>
        <p:spPr>
          <a:xfrm>
            <a:off x="647700" y="5524500"/>
            <a:ext cx="10896600" cy="552450"/>
          </a:xfrm>
          <a:prstGeom prst="roundRect">
            <a:avLst>
              <a:gd name="adj" fmla="val 24138"/>
            </a:avLst>
          </a:prstGeom>
          <a:solidFill>
            <a:srgbClr val="E5F4EE"/>
          </a:solidFill>
          <a:ln w="0">
            <a:noFill/>
            <a:prstDash val="solid"/>
          </a:ln>
        </p:spPr>
      </p:sp>
      <p:sp>
        <p:nvSpPr>
          <p:cNvPr id="16" name="Rectangle 15"/>
          <p:cNvSpPr>
            <a:spLocks noGrp="1"/>
          </p:cNvSpPr>
          <p:nvPr/>
        </p:nvSpPr>
        <p:spPr>
          <a:xfrm>
            <a:off x="971550" y="5667375"/>
            <a:ext cx="10248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buNone/>
              <a:def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Финансовый иммунитет — это устойчивые модели безопасного действия и способность применить их в момент риска. ФинАвангард формирует, измеряет и помогает сохранять этот навык.</a:t>
            </a:r>
            <a:endParaRPr sz="12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647700" y="6419850"/>
            <a:ext cx="10896600" cy="9525"/>
          </a:xfrm>
          <a:prstGeom prst="rect">
            <a:avLst/>
          </a:prstGeom>
          <a:solidFill>
            <a:srgbClr val="D6E1E1"/>
          </a:solidFill>
          <a:ln w="0">
            <a:noFill/>
            <a:prstDash val="solid"/>
          </a:ln>
        </p:spPr>
      </p:sp>
      <p:sp>
        <p:nvSpPr>
          <p:cNvPr id="18" name="Rectangle 17"/>
          <p:cNvSpPr>
            <a:spLocks noGrp="1"/>
          </p:cNvSpPr>
          <p:nvPr/>
        </p:nvSpPr>
        <p:spPr>
          <a:xfrm>
            <a:off x="647700" y="6496050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defRPr>
            </a:pPr>
            <a:r>
              <a:rPr sz="715" b="1" i="0">
                <a:solidFill>
                  <a:srgbClr val="617985"/>
                </a:solidFill>
                <a:latin typeface="DejaVu Sans"/>
                <a:ea typeface="DejaVu Sans"/>
                <a:cs typeface="DejaVu Sans"/>
              </a:rPr>
              <a:t>ФИНАВАНГАРД · СЕВЕРО-КАВКАЗСКИЙ ФИЛИАЛ РГУП ИМ. В. М. ЛЕБЕДЕВА</a:t>
            </a:r>
            <a:endParaRPr sz="715" b="1" i="0">
              <a:solidFill>
                <a:srgbClr val="61798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11144250" y="647700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4966F"/>
                </a:solidFill>
                <a:latin typeface="DejaVu Sans"/>
                <a:ea typeface="DejaVu Sans"/>
                <a:cs typeface="DejaVu Sans"/>
              </a:rPr>
              <a:t>15</a:t>
            </a:r>
            <a:endParaRPr sz="975" b="1" i="0">
              <a:solidFill>
                <a:srgbClr val="14966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10440</Words>
  <Application>WPS Presentation</Application>
  <PresentationFormat>Converted Presentation</PresentationFormat>
  <Paragraphs>532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1" baseType="lpstr">
      <vt:lpstr>Arial</vt:lpstr>
      <vt:lpstr>SimSun</vt:lpstr>
      <vt:lpstr>Wingdings</vt:lpstr>
      <vt:lpstr>DejaVu Sans</vt:lpstr>
      <vt:lpstr>Calibri</vt:lpstr>
      <vt:lpstr>DejaVu Serif</vt:lpstr>
      <vt:lpstr>Segoe Print</vt:lpstr>
      <vt:lpstr>Microsoft YaHei</vt:lpstr>
      <vt:lpstr>Arial Unicode MS</vt:lpstr>
      <vt:lpstr>DejaVu Sans</vt:lpstr>
      <vt:lpstr>Inter</vt:lpstr>
      <vt:lpstr>Calibri Light</vt:lpstr>
      <vt:lpstr>SimHei</vt:lpstr>
      <vt:lpstr>Bahnschrift Light Condensed</vt:lpstr>
      <vt:lpstr>Bernard MT Condensed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Home PC</cp:lastModifiedBy>
  <cp:revision>1</cp:revision>
  <dcterms:created xsi:type="dcterms:W3CDTF">2026-09-02T22:04:45Z</dcterms:created>
  <dcterms:modified xsi:type="dcterms:W3CDTF">2026-09-02T22:04:45Z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1033-12.1.0.25862</vt:lpwstr>
  </property>
  <property fmtid="{D5CDD505-2E9C-101B-9397-08002B2CF9AE}" pid="3" name="ICV">
    <vt:lpwstr>2BEBF34031AC4B0AB4E873AE913DB910_12</vt:lpwstr>
  </property>
</Properties>
</file>